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20"/>
  </p:notesMasterIdLst>
  <p:sldIdLst>
    <p:sldId id="256" r:id="rId2"/>
    <p:sldId id="267" r:id="rId3"/>
    <p:sldId id="269" r:id="rId4"/>
    <p:sldId id="270" r:id="rId5"/>
    <p:sldId id="264" r:id="rId6"/>
    <p:sldId id="271" r:id="rId7"/>
    <p:sldId id="263" r:id="rId8"/>
    <p:sldId id="266" r:id="rId9"/>
    <p:sldId id="257" r:id="rId10"/>
    <p:sldId id="272" r:id="rId11"/>
    <p:sldId id="273" r:id="rId12"/>
    <p:sldId id="274" r:id="rId13"/>
    <p:sldId id="259" r:id="rId14"/>
    <p:sldId id="258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 McDougall" userId="d66e99e6-6bce-4a8a-a0c6-daa8f7a2186b" providerId="ADAL" clId="{EAD03372-EDC5-49E1-91E1-BFFA528056A0}"/>
    <pc:docChg chg="undo custSel addSld delSld">
      <pc:chgData name="Hugh McDougall" userId="d66e99e6-6bce-4a8a-a0c6-daa8f7a2186b" providerId="ADAL" clId="{EAD03372-EDC5-49E1-91E1-BFFA528056A0}" dt="2024-08-15T05:32:51.652" v="3" actId="2890"/>
      <pc:docMkLst>
        <pc:docMk/>
      </pc:docMkLst>
      <pc:sldChg chg="add del">
        <pc:chgData name="Hugh McDougall" userId="d66e99e6-6bce-4a8a-a0c6-daa8f7a2186b" providerId="ADAL" clId="{EAD03372-EDC5-49E1-91E1-BFFA528056A0}" dt="2024-08-15T05:32:43.940" v="1" actId="2696"/>
        <pc:sldMkLst>
          <pc:docMk/>
          <pc:sldMk cId="151027072" sldId="279"/>
        </pc:sldMkLst>
      </pc:sldChg>
      <pc:sldChg chg="add del">
        <pc:chgData name="Hugh McDougall" userId="d66e99e6-6bce-4a8a-a0c6-daa8f7a2186b" providerId="ADAL" clId="{EAD03372-EDC5-49E1-91E1-BFFA528056A0}" dt="2024-08-15T05:32:51.652" v="3" actId="2890"/>
        <pc:sldMkLst>
          <pc:docMk/>
          <pc:sldMk cId="2805875949" sldId="27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7T11:12:35.9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2491 24575,'1'-1'0,"-1"0"0,1-1 0,-1 1 0,1 0 0,-1 0 0,1 0 0,0 0 0,-1 0 0,1 0 0,0 0 0,0 0 0,0 1 0,0-1 0,0 0 0,0 0 0,0 1 0,0-1 0,0 1 0,0-1 0,0 1 0,0-1 0,0 1 0,0-1 0,1 1 0,-1 0 0,0 0 0,2 0 0,39-5 0,-37 4 0,13-1 0,0-1 0,0-1 0,0 0 0,0-1 0,-1-2 0,0 1 0,0-2 0,-1 0 0,1-1 0,25-21 0,-2 0 0,-2-3 0,59-65 0,-86 85 0,-1-1 0,0-1 0,-1 1 0,-1-2 0,0 1 0,-1-1 0,0 0 0,-2 0 0,0-1 0,0 0 0,-2 0 0,2-18 0,0-28 0,-6-127 0,-2 87 0,4 62 0,-3 0 0,-1 0 0,-2 0 0,-1 1 0,-3-1 0,-1 2 0,-16-43 0,1 23 0,6 18 0,3-2 0,1 0 0,-18-85 0,12-1 0,5 43 0,4 0 0,-1-108 0,12 162 0,2-1 0,2 1 0,1 0 0,9-39 0,-10 61 0,0 0 0,1 1 0,0-1 0,0 1 0,1 0 0,0 0 0,1 1 0,0 0 0,0 0 0,1 0 0,0 1 0,0-1 0,1 2 0,0-1 0,0 1 0,0 0 0,17-7 0,16-7 0,0 2 0,1 2 0,1 1 0,0 3 0,1 2 0,0 1 0,0 2 0,83-1 0,1174 10 0,-1036 10 0,-33 0 0,-115-12 0,-26-1 0,149 18 0,-26 0 0,-66-8 0,-124-7 0,57 6 0,122 27 0,150 23 0,-62-14 0,-159-23 0,29 7 0,-153-26 0,36 8 0,70 27 0,-99-32 0,1 0 0,-1-1 0,1-1 0,0 0 0,26 0 0,86-4 0,-47-2 0,-52 3 0,0 1 0,0 2 0,29 6 0,-48-7 0,0 1 0,0 0 0,0 0 0,-1 1 0,1 0 0,-1 0 0,0 1 0,0 1 0,-1-1 0,1 1 0,-1 1 0,8 8 0,-3-1 0,-1 1 0,0 1 0,-1 0 0,0 0 0,-2 1 0,0 1 0,-1 0 0,0 0 0,-2 0 0,8 34 0,2 27 0,-3 1 0,-4 0 0,-4 0 0,-2 0 0,-5 1 0,-18 127 0,-4-84 0,-13 102 0,28-144 0,4-40 0,1 0 0,3 61 0,2-87 0,1-1 0,1 1 0,0-1 0,1 0 0,1 0 0,0-1 0,1 0 0,0 1 0,1-2 0,13 20 0,-2-7 0,1 0 0,2-1 0,0-1 0,1-1 0,31 23 0,-41-36 0,1-1 0,0-1 0,1 0 0,0-1 0,0-1 0,1 0 0,-1 0 0,1-2 0,0 0 0,1-1 0,-1 0 0,26 1 0,15-3 0,-14-1 0,0 2 0,48 8 0,-53-5-455,1-1 0,43-2 0,-51-2-6371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10:44.5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24575,'94'3'0,"162"24"0,-139-13 0,267 36 0,172 18 0,-189-60 0,-132-7 0,-79 9 0,16 0 0,401-9 0,-292-2 0,-33-13 0,-158 7 0,249-35 0,-83 7 0,-37 17 0,264 5 0,-68 2 0,-26 1 0,-201 10 0,507 2 0,-129 30 0,-5 26 0,-288-27 0,-171-25 0,170-4 0,-124-4 0,145-8 0,-36-1 0,1093 9 0,-696 4 0,205-2 0,-810 1 0,-1 2 0,1 2 0,71 13 0,137 43 0,-42-9 0,-104-25 0,-1 3 0,140 56 0,-219-74 0,-16-8 0,0 2 0,-1-1 0,0 1 0,0 1 0,-1 0 0,-1 1 0,19 13 0,5 14 0,-1 1 0,-3 1 0,-2 1 0,-2 1 0,38 76 0,-60-105 0,3 8 0,0 0 0,10 32 0,-18-44 0,0-1 0,0 1 0,-1 0 0,0 0 0,0-1 0,0 1 0,-1 0 0,0 0 0,-1-1 0,1 1 0,-1 0 0,-1-1 0,-4 8 0,-3 5 0,1 0 0,2 1 0,-10 34 0,2-2 0,-2-6 0,3 2 0,2 0 0,-5 65 0,17-105 0,-1 17 0,-8 37 0,8-55 0,-1 1 0,0 0 0,-1-1 0,0 0 0,0 1 0,-1-1 0,0 0 0,0 0 0,-1 0 0,-8 7 0,-17 11 0,-1-1 0,-60 34 0,-80 29 0,139-71 0,-1-2 0,-1 0 0,-1-2 0,0-1 0,0-1 0,-1-2 0,-1 0 0,0-2 0,0-1 0,-53 0 0,43-2 0,-1 2 0,-65 13 0,22-3 0,34-9 0,0-2 0,-90-4 0,88-1 0,0 3 0,-69 6 0,102-3 0,-1-2 0,1-1 0,-1 0 0,-44-4 0,-108-8 0,-223 7 0,211 6 0,127 0 0,-1 1 0,-72 13 0,-123 30 0,94-16 0,119-24 0,0-2 0,-1-1 0,-57-3 0,-52 2 0,-644 98 0,702-85 0,27-3 0,-13 2 0,-1-3 0,-159 6 0,-1061 33 0,1254-46 0,-1-1 0,1-2 0,-91-6 0,22-4 0,0 5 0,-139 8 0,-242 34 0,337-23 0,-203 34 0,8 20 0,177-33 0,-469 117 0,560-127 0,24-5 0,-2-3 0,-1-2 0,-87 11 0,-164 17 0,-24 9 0,289-46 0,-29 3 0,40-6 0,0 2 0,1 1 0,0 2 0,-73 22 0,113-29 0,0 0 0,1 0 0,-1 1 0,0-1 0,1 1 0,0 0 0,0 0 0,0 0 0,0 0 0,-5 7 0,1 0 0,1 0 0,-8 18 0,-9 11 0,-120 127 0,102-123 0,2 2 0,-58 87 0,93-122 0,0 0 0,1 1 0,0-1 0,2 1 0,-1 0 0,0 18 0,6 69 0,1-37 0,-4-38 0,1 0 0,2 1 0,1-1 0,1 0 0,14 36 0,35 67 0,-49-117 0,1-1 0,0 1 0,1 0 0,0-1 0,1 0 0,15 12 0,-1-3 0,40 23 0,183 105 0,-223-133 0,0-2 0,2 0 0,34 11 0,2 0 0,-16-5 0,87 22 0,-56-23 0,97 24 0,-124-27 0,0-1 0,1-2 0,72 6 0,150-2 0,-227-12 0,138 9 0,54 0 0,-41-9 0,591-3 0,-194-33 0,-177 6 0,70 6 0,-61 3 0,168-8 0,-314 14 0,-183 6 0,120-22 0,-98 12 0,-54 11 0,-1 3 0,119 4 0,-24 2 0,274-23 0,93-1 0,606 23 0,-641 16 0,-394-12 0,177 14 0,77 3 0,-96-12 0,122 3 0,-94-12 0,515-3 0,-581-9 0,1 0 0,-190 12 0,-1 1 0,44 6 0,-37-3 0,32 1 0,2-5-1365,-39-1-5461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10:37.8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34:02.2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19 24575,'11'2'0,"0"0"0,0 1 0,0 0 0,0 1 0,-1 1 0,1-1 0,-1 1 0,-1 1 0,12 8 0,-1-2 0,68 48 0,-65-42 0,1-1 0,45 23 0,-68-40 0,21 10 0,-1 0 0,0 2 0,36 26 0,-57-38 0,1 1 0,-1 0 0,1 0 0,-1-1 0,1 1 0,-1 0 0,0 0 0,1 0 0,-1-1 0,0 1 0,1 0 0,-1 0 0,0 0 0,0 0 0,0 0 0,0 0 0,0 0 0,0-1 0,0 1 0,0 0 0,-1 0 0,1 0 0,0 0 0,0 0 0,-1 0 0,1-1 0,0 1 0,-1 0 0,1 0 0,-1 0 0,1-1 0,-1 1 0,0 0 0,1-1 0,-2 2 0,-23 21 0,-36 14 0,48-30 0,0 0 0,0 1 0,1 0 0,0 1 0,0 0 0,-10 12 0,1 2 0,-88 110 0,92-111-18,-2 0 0,-27 25 0,16-16-1293,12-13-5515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34:19.7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19 24575,'11'2'0,"0"0"0,0 1 0,0 0 0,0 1 0,-1 1 0,1-1 0,-1 1 0,-1 1 0,12 8 0,-1-2 0,68 48 0,-65-42 0,1-1 0,45 23 0,-68-40 0,21 10 0,-1 0 0,0 2 0,36 26 0,-57-38 0,1 1 0,-1 0 0,1 0 0,-1-1 0,1 1 0,-1 0 0,0 0 0,1 0 0,-1-1 0,0 1 0,1 0 0,-1 0 0,0 0 0,0 0 0,0 0 0,0 0 0,0 0 0,0-1 0,0 1 0,0 0 0,-1 0 0,1 0 0,0 0 0,0 0 0,-1 0 0,1-1 0,0 1 0,-1 0 0,1 0 0,-1 0 0,1-1 0,-1 1 0,0 0 0,1-1 0,-2 2 0,-23 21 0,-36 14 0,48-30 0,0 0 0,0 1 0,1 0 0,0 1 0,0 0 0,-10 12 0,1 2 0,-88 110 0,92-111-18,-2 0 0,-27 25 0,16-16-1293,12-13-5515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34:32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19 24575,'11'2'0,"0"0"0,0 1 0,0 0 0,0 1 0,-1 1 0,1-1 0,-1 1 0,-1 1 0,12 8 0,-1-2 0,68 48 0,-65-42 0,1-1 0,45 23 0,-68-40 0,21 10 0,-1 0 0,0 2 0,36 26 0,-57-38 0,1 1 0,-1 0 0,1 0 0,-1-1 0,1 1 0,-1 0 0,0 0 0,1 0 0,-1-1 0,0 1 0,1 0 0,-1 0 0,0 0 0,0 0 0,0 0 0,0 0 0,0 0 0,0-1 0,0 1 0,0 0 0,-1 0 0,1 0 0,0 0 0,0 0 0,-1 0 0,1-1 0,0 1 0,-1 0 0,1 0 0,-1 0 0,1-1 0,-1 1 0,0 0 0,1-1 0,-2 2 0,-23 21 0,-36 14 0,48-30 0,0 0 0,0 1 0,1 0 0,0 1 0,0 0 0,-10 12 0,1 2 0,-88 110 0,92-111-18,-2 0 0,-27 25 0,16-16-1293,12-13-5515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34:37.2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19 24575,'11'2'0,"0"0"0,0 1 0,0 0 0,0 1 0,-1 1 0,1-1 0,-1 1 0,-1 1 0,12 8 0,-1-2 0,68 48 0,-65-42 0,1-1 0,45 23 0,-68-40 0,21 10 0,-1 0 0,0 2 0,36 26 0,-57-38 0,1 1 0,-1 0 0,1 0 0,-1-1 0,1 1 0,-1 0 0,0 0 0,1 0 0,-1-1 0,0 1 0,1 0 0,-1 0 0,0 0 0,0 0 0,0 0 0,0 0 0,0 0 0,0-1 0,0 1 0,0 0 0,-1 0 0,1 0 0,0 0 0,0 0 0,-1 0 0,1-1 0,0 1 0,-1 0 0,1 0 0,-1 0 0,1-1 0,-1 1 0,0 0 0,1-1 0,-2 2 0,-23 21 0,-36 14 0,48-30 0,0 0 0,0 1 0,1 0 0,0 1 0,0 0 0,-10 12 0,1 2 0,-88 110 0,92-111-18,-2 0 0,-27 25 0,16-16-1293,12-13-5515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5:34:44.8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19 24575,'11'2'0,"0"0"0,0 1 0,0 0 0,0 1 0,-1 1 0,1-1 0,-1 1 0,-1 1 0,12 8 0,-1-2 0,68 48 0,-65-42 0,1-1 0,45 23 0,-68-40 0,21 10 0,-1 0 0,0 2 0,36 26 0,-57-38 0,1 1 0,-1 0 0,1 0 0,-1-1 0,1 1 0,-1 0 0,0 0 0,1 0 0,-1-1 0,0 1 0,1 0 0,-1 0 0,0 0 0,0 0 0,0 0 0,0 0 0,0 0 0,0-1 0,0 1 0,0 0 0,-1 0 0,1 0 0,0 0 0,0 0 0,-1 0 0,1-1 0,0 1 0,-1 0 0,1 0 0,-1 0 0,1-1 0,-1 1 0,0 0 0,1-1 0,-2 2 0,-23 21 0,-36 14 0,48-30 0,0 0 0,0 1 0,1 0 0,0 1 0,0 0 0,-10 12 0,1 2 0,-88 110 0,92-111-18,-2 0 0,-27 25 0,16-16-1293,12-13-5515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60D8-CF1C-4D97-959C-136927A2B6B8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87078-B713-4011-9D4C-9D2681D0B7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12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431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892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44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21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53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97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66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3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5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632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64F2EED-E342-4283-89CC-47A0E38EC696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8C15032-AC46-4337-8A02-4844BE6536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900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jp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hmcdougall.github.i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HughMcD_Astro" TargetMode="External"/><Relationship Id="rId4" Type="http://schemas.openxmlformats.org/officeDocument/2006/relationships/hyperlink" Target="mailto:HughMcDougallEmail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jp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7.xml"/><Relationship Id="rId5" Type="http://schemas.openxmlformats.org/officeDocument/2006/relationships/customXml" Target="../ink/ink3.xml"/><Relationship Id="rId10" Type="http://schemas.openxmlformats.org/officeDocument/2006/relationships/customXml" Target="../ink/ink6.xml"/><Relationship Id="rId4" Type="http://schemas.openxmlformats.org/officeDocument/2006/relationships/image" Target="../media/image22.png"/><Relationship Id="rId9" Type="http://schemas.openxmlformats.org/officeDocument/2006/relationships/customXml" Target="../ink/ink5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03B5-D222-13B4-5BFC-E142BB42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4706"/>
            <a:ext cx="9144000" cy="2387600"/>
          </a:xfrm>
        </p:spPr>
        <p:txBody>
          <a:bodyPr>
            <a:normAutofit/>
          </a:bodyPr>
          <a:lstStyle/>
          <a:p>
            <a:r>
              <a:rPr lang="en-AU" sz="7200" b="1" dirty="0">
                <a:effectLst>
                  <a:glow rad="127000">
                    <a:schemeClr val="tx1">
                      <a:alpha val="32000"/>
                    </a:schemeClr>
                  </a:glow>
                </a:effectLst>
              </a:rPr>
              <a:t>A Quick Quasar </a:t>
            </a:r>
            <a:r>
              <a:rPr lang="en-AU" sz="7200" b="1" dirty="0" err="1">
                <a:effectLst>
                  <a:glow rad="127000">
                    <a:schemeClr val="tx1">
                      <a:alpha val="32000"/>
                    </a:schemeClr>
                  </a:glow>
                </a:effectLst>
              </a:rPr>
              <a:t>Quintroduction</a:t>
            </a:r>
            <a:endParaRPr lang="en-AU" sz="7200" b="1" dirty="0">
              <a:effectLst>
                <a:glow rad="127000">
                  <a:schemeClr val="tx1">
                    <a:alpha val="32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1FE4-55BD-5E1A-802F-5B7B27D99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381"/>
            <a:ext cx="9144000" cy="508106"/>
          </a:xfrm>
        </p:spPr>
        <p:txBody>
          <a:bodyPr>
            <a:normAutofit/>
          </a:bodyPr>
          <a:lstStyle/>
          <a:p>
            <a:r>
              <a:rPr lang="en-AU" sz="2000" b="1" i="1" dirty="0">
                <a:solidFill>
                  <a:schemeClr val="tx1">
                    <a:alpha val="46000"/>
                  </a:schemeClr>
                </a:solidFill>
              </a:rPr>
              <a:t>Hugh McDougall, UQ Astro, Pint of Science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662D1-9C7A-6FBA-AC1F-18780AC1E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876" y="4848946"/>
            <a:ext cx="1484511" cy="1730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49408-D658-2213-5111-15263A6D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875" y="4848946"/>
            <a:ext cx="1520248" cy="1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right light in space&#10;&#10;Description automatically generated">
            <a:extLst>
              <a:ext uri="{FF2B5EF4-FFF2-40B4-BE49-F238E27FC236}">
                <a16:creationId xmlns:a16="http://schemas.microsoft.com/office/drawing/2014/main" id="{1AA6BC1E-4740-C36D-48BD-3BA84E530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0" y="2443936"/>
            <a:ext cx="5457680" cy="3684627"/>
          </a:xfrm>
          <a:effectLst>
            <a:softEdge rad="254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AC4AD-B1FF-F14D-C014-CE65B569A0AD}"/>
                  </a:ext>
                </a:extLst>
              </p:cNvPr>
              <p:cNvSpPr txBox="1"/>
              <p:nvPr/>
            </p:nvSpPr>
            <p:spPr>
              <a:xfrm>
                <a:off x="6233652" y="3925133"/>
                <a:ext cx="5958348" cy="282385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AU" sz="2000" b="1" dirty="0"/>
                  <a:t>886 million times </a:t>
                </a:r>
                <a:r>
                  <a:rPr lang="en-AU" sz="2000" dirty="0"/>
                  <a:t>heavier than the sun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2.4 Billion Light Years Away </a:t>
                </a:r>
                <a:br>
                  <a:rPr lang="en-AU" sz="2000" dirty="0"/>
                </a:br>
                <a:r>
                  <a:rPr lang="en-AU" sz="2000" dirty="0"/>
                  <a:t>(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≈1000×</m:t>
                    </m:r>
                  </m:oMath>
                </a14:m>
                <a:r>
                  <a:rPr lang="en-AU" sz="2000" dirty="0"/>
                  <a:t> distance to nearest Galaxy)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Matter sucked in, compacted into white-hot disk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Vortex jets blast radio signals out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AC4AD-B1FF-F14D-C014-CE65B569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652" y="3925133"/>
                <a:ext cx="5958348" cy="2823850"/>
              </a:xfrm>
              <a:prstGeom prst="rect">
                <a:avLst/>
              </a:prstGeom>
              <a:blipFill>
                <a:blip r:embed="rId4"/>
                <a:stretch>
                  <a:fillRect l="-816" b="-2790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bright light in the dark&#10;&#10;Description automatically generated">
            <a:extLst>
              <a:ext uri="{FF2B5EF4-FFF2-40B4-BE49-F238E27FC236}">
                <a16:creationId xmlns:a16="http://schemas.microsoft.com/office/drawing/2014/main" id="{7B90749D-9B15-E7CE-ECC9-62ECE2188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92" y="162878"/>
            <a:ext cx="4949484" cy="3301118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2322263-572F-9934-EB91-D2DD2E00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4525" cy="1816100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The Answer: </a:t>
            </a:r>
            <a:br>
              <a:rPr lang="en-AU" b="1" dirty="0"/>
            </a:br>
            <a:r>
              <a:rPr lang="en-AU" b="1" dirty="0"/>
              <a:t>A Super-Massive Black Hole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431D22-E54E-F73B-40A5-12969C43CEE4}"/>
              </a:ext>
            </a:extLst>
          </p:cNvPr>
          <p:cNvSpPr txBox="1"/>
          <p:nvPr/>
        </p:nvSpPr>
        <p:spPr>
          <a:xfrm>
            <a:off x="6521694" y="3429000"/>
            <a:ext cx="545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Simulation of a super-massive black hole from Interstellar (2014)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DAAEE-981B-1360-89BF-368290A79A99}"/>
              </a:ext>
            </a:extLst>
          </p:cNvPr>
          <p:cNvSpPr txBox="1"/>
          <p:nvPr/>
        </p:nvSpPr>
        <p:spPr>
          <a:xfrm>
            <a:off x="962025" y="6231265"/>
            <a:ext cx="473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Artist's rendition of a zoomed-out quasar and its surrounding dust clouds</a:t>
            </a:r>
          </a:p>
        </p:txBody>
      </p:sp>
    </p:spTree>
    <p:extLst>
      <p:ext uri="{BB962C8B-B14F-4D97-AF65-F5344CB8AC3E}">
        <p14:creationId xmlns:p14="http://schemas.microsoft.com/office/powerpoint/2010/main" val="115545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4E0E-2541-8A63-2EE4-A456F8B6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AGN – One Answer to Many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DB8EA-F3EF-D1F2-2B71-D2E042917403}"/>
              </a:ext>
            </a:extLst>
          </p:cNvPr>
          <p:cNvSpPr txBox="1"/>
          <p:nvPr/>
        </p:nvSpPr>
        <p:spPr>
          <a:xfrm>
            <a:off x="6096000" y="1790313"/>
            <a:ext cx="5562601" cy="4801314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400" dirty="0"/>
              <a:t>Answered a </a:t>
            </a:r>
            <a:r>
              <a:rPr lang="en-AU" sz="2400" b="1" dirty="0"/>
              <a:t>lot</a:t>
            </a:r>
            <a:r>
              <a:rPr lang="en-AU" sz="2400" dirty="0"/>
              <a:t> of questions: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Quasars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Blazars</a:t>
            </a:r>
            <a:br>
              <a:rPr lang="en-AU" sz="2400" dirty="0"/>
            </a:br>
            <a:r>
              <a:rPr lang="en-AU" sz="2000" dirty="0"/>
              <a:t>Radio jet coming directly at us</a:t>
            </a:r>
            <a:endParaRPr lang="en-AU" sz="2400" dirty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 err="1"/>
              <a:t>Seyfert</a:t>
            </a:r>
            <a:r>
              <a:rPr lang="en-AU" sz="2400" dirty="0"/>
              <a:t> galaxies</a:t>
            </a:r>
            <a:br>
              <a:rPr lang="en-AU" sz="2400" dirty="0"/>
            </a:br>
            <a:r>
              <a:rPr lang="en-AU" sz="2000" dirty="0"/>
              <a:t>Glowing reflection of a quasar through a dust clou</a:t>
            </a:r>
            <a:r>
              <a:rPr lang="en-AU" sz="2400" dirty="0"/>
              <a:t>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Radio galaxy: </a:t>
            </a:r>
            <a:br>
              <a:rPr lang="en-AU" sz="2400" dirty="0"/>
            </a:br>
            <a:r>
              <a:rPr lang="en-AU" sz="2000" dirty="0"/>
              <a:t>Can only see the radio-jets</a:t>
            </a:r>
            <a:endParaRPr lang="en-AU" sz="2400" dirty="0"/>
          </a:p>
          <a:p>
            <a:pPr algn="ctr">
              <a:spcBef>
                <a:spcPts val="1200"/>
              </a:spcBef>
            </a:pPr>
            <a:r>
              <a:rPr lang="en-AU" sz="2400" dirty="0"/>
              <a:t>Every galaxy has an SMBH,</a:t>
            </a:r>
            <a:r>
              <a:rPr lang="en-AU" sz="2400" u="sng" dirty="0"/>
              <a:t> </a:t>
            </a:r>
            <a:r>
              <a:rPr lang="en-AU" sz="2400" b="1" u="sng" dirty="0"/>
              <a:t>including the milky 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AF340-133E-16F7-7716-26CD557AFB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63" y="1959278"/>
            <a:ext cx="5629555" cy="43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piral galaxy with a yellow sun and a yellow arrow&#10;&#10;Description automatically generated with medium confidence">
            <a:extLst>
              <a:ext uri="{FF2B5EF4-FFF2-40B4-BE49-F238E27FC236}">
                <a16:creationId xmlns:a16="http://schemas.microsoft.com/office/drawing/2014/main" id="{CE1BE7AB-8FDD-1AB8-3420-7D7B59547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5" y="1825625"/>
            <a:ext cx="4774694" cy="4351338"/>
          </a:xfrm>
          <a:prstGeom prst="ellipse">
            <a:avLst/>
          </a:prstGeom>
          <a:ln w="38100" cap="rnd">
            <a:noFill/>
          </a:ln>
          <a:effectLst>
            <a:glow>
              <a:schemeClr val="accent1"/>
            </a:glo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extrusionH="76200"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4CFD8-4D72-DA4F-FD78-D5637E9F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Sagittarius A*: Our Local SMBH</a:t>
            </a:r>
          </a:p>
        </p:txBody>
      </p:sp>
      <p:pic>
        <p:nvPicPr>
          <p:cNvPr id="13" name="Picture 12" descr="A blurry image of a red circle&#10;&#10;Description automatically generated">
            <a:extLst>
              <a:ext uri="{FF2B5EF4-FFF2-40B4-BE49-F238E27FC236}">
                <a16:creationId xmlns:a16="http://schemas.microsoft.com/office/drawing/2014/main" id="{18383830-C776-5E93-6B10-2454F21FC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43" y="1340829"/>
            <a:ext cx="2592997" cy="2592997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6" name="Picture 15" descr="A white dots in the sky&#10;&#10;Description automatically generated">
            <a:extLst>
              <a:ext uri="{FF2B5EF4-FFF2-40B4-BE49-F238E27FC236}">
                <a16:creationId xmlns:a16="http://schemas.microsoft.com/office/drawing/2014/main" id="{7E11778C-1EA2-7599-FD01-07112929E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1" y="4749089"/>
            <a:ext cx="1774858" cy="181645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  <a:effectLst>
            <a:softEdge rad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44BBB2-E248-4E45-DF9A-2BD6C3D97DD4}"/>
              </a:ext>
            </a:extLst>
          </p:cNvPr>
          <p:cNvSpPr txBox="1"/>
          <p:nvPr/>
        </p:nvSpPr>
        <p:spPr>
          <a:xfrm>
            <a:off x="8372739" y="2554744"/>
            <a:ext cx="3629310" cy="270843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4.3 billion times heavier than the sun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Currently dormant, not a bright shining thing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b="1" u="sng" dirty="0"/>
              <a:t>Not going to eat 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Still only &lt;1% of the Milky Way’s mass</a:t>
            </a:r>
            <a:endParaRPr lang="en-AU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4F8020-909D-EFB0-7719-F72AFA789245}"/>
              </a:ext>
            </a:extLst>
          </p:cNvPr>
          <p:cNvSpPr txBox="1"/>
          <p:nvPr/>
        </p:nvSpPr>
        <p:spPr>
          <a:xfrm>
            <a:off x="7122279" y="1444017"/>
            <a:ext cx="327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Photograph of </a:t>
            </a:r>
            <a:r>
              <a:rPr lang="en-AU" sz="1400" i="1" dirty="0" err="1"/>
              <a:t>Sgr</a:t>
            </a:r>
            <a:r>
              <a:rPr lang="en-AU" sz="1400" i="1" dirty="0"/>
              <a:t> A* (</a:t>
            </a:r>
            <a:r>
              <a:rPr lang="en-GB" sz="1400" i="1" dirty="0"/>
              <a:t>Event Horizon Telescope, </a:t>
            </a:r>
            <a:r>
              <a:rPr lang="en-AU" sz="1400" i="1" dirty="0"/>
              <a:t>2022)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86F94-49C4-9913-5422-F8998C0D8683}"/>
              </a:ext>
            </a:extLst>
          </p:cNvPr>
          <p:cNvSpPr txBox="1"/>
          <p:nvPr/>
        </p:nvSpPr>
        <p:spPr>
          <a:xfrm>
            <a:off x="3895654" y="6176963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Stars Tugged by the Gravity of </a:t>
            </a:r>
            <a:r>
              <a:rPr lang="en-AU" sz="1400" i="1" dirty="0" err="1"/>
              <a:t>Sgr</a:t>
            </a:r>
            <a:r>
              <a:rPr lang="en-AU" sz="1400" i="1" dirty="0"/>
              <a:t> A*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891E54-BCA1-9A93-6EED-2125743FE1FB}"/>
              </a:ext>
            </a:extLst>
          </p:cNvPr>
          <p:cNvSpPr txBox="1"/>
          <p:nvPr/>
        </p:nvSpPr>
        <p:spPr>
          <a:xfrm>
            <a:off x="1209784" y="4369002"/>
            <a:ext cx="1467071" cy="27699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AU" sz="1200" dirty="0"/>
              <a:t>≈27,000 light-years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CB32F-1F18-0439-E426-CD75243BAE09}"/>
              </a:ext>
            </a:extLst>
          </p:cNvPr>
          <p:cNvCxnSpPr>
            <a:stCxn id="6" idx="0"/>
          </p:cNvCxnSpPr>
          <p:nvPr/>
        </p:nvCxnSpPr>
        <p:spPr>
          <a:xfrm>
            <a:off x="2789382" y="3903663"/>
            <a:ext cx="0" cy="13425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9ABBE-E8E8-9ADD-871D-6DF7440ACB75}"/>
              </a:ext>
            </a:extLst>
          </p:cNvPr>
          <p:cNvCxnSpPr>
            <a:cxnSpLocks/>
          </p:cNvCxnSpPr>
          <p:nvPr/>
        </p:nvCxnSpPr>
        <p:spPr>
          <a:xfrm>
            <a:off x="2853646" y="4004149"/>
            <a:ext cx="5294039" cy="72970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4206D4-3A87-B2A9-62CE-664DCB6CBF4C}"/>
              </a:ext>
            </a:extLst>
          </p:cNvPr>
          <p:cNvCxnSpPr>
            <a:cxnSpLocks/>
          </p:cNvCxnSpPr>
          <p:nvPr/>
        </p:nvCxnSpPr>
        <p:spPr>
          <a:xfrm>
            <a:off x="2781160" y="4004149"/>
            <a:ext cx="3558881" cy="259477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3A49C74-752F-669C-6D06-F06E3F2F44AC}"/>
              </a:ext>
            </a:extLst>
          </p:cNvPr>
          <p:cNvSpPr/>
          <p:nvPr/>
        </p:nvSpPr>
        <p:spPr>
          <a:xfrm>
            <a:off x="2728660" y="3903663"/>
            <a:ext cx="121444" cy="121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75BE3A-4E5C-D683-C370-45A01177BE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767876" y="1720565"/>
            <a:ext cx="2655403" cy="221326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579BA-B627-4E9D-2506-EDFA36BE1404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2789382" y="3933826"/>
            <a:ext cx="3550660" cy="6746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2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7BDB-BC1E-18E8-8D1F-02C9ABC1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b="1" u="sng" dirty="0"/>
              <a:t>Why we Care #1</a:t>
            </a:r>
            <a:br>
              <a:rPr lang="en-AU" b="1" dirty="0"/>
            </a:br>
            <a:r>
              <a:rPr lang="en-AU" dirty="0"/>
              <a:t>AGN are “vital organs” to galaxy formation</a:t>
            </a:r>
            <a:endParaRPr lang="en-AU" b="1" dirty="0"/>
          </a:p>
        </p:txBody>
      </p:sp>
      <p:pic>
        <p:nvPicPr>
          <p:cNvPr id="15" name="Picture 14" descr="A galaxy in space with stars&#10;&#10;Description automatically generated">
            <a:extLst>
              <a:ext uri="{FF2B5EF4-FFF2-40B4-BE49-F238E27FC236}">
                <a16:creationId xmlns:a16="http://schemas.microsoft.com/office/drawing/2014/main" id="{5D8209EB-EFB1-D5D0-2645-388F2A7BF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9606" r="7327" b="10461"/>
          <a:stretch/>
        </p:blipFill>
        <p:spPr>
          <a:xfrm>
            <a:off x="3826564" y="1631054"/>
            <a:ext cx="4451693" cy="445169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8FDCBD0-9694-CC77-1EBC-B786B55AF754}"/>
              </a:ext>
            </a:extLst>
          </p:cNvPr>
          <p:cNvSpPr txBox="1">
            <a:spLocks/>
          </p:cNvSpPr>
          <p:nvPr/>
        </p:nvSpPr>
        <p:spPr>
          <a:xfrm>
            <a:off x="423862" y="6227410"/>
            <a:ext cx="11344275" cy="481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AU" b="1" dirty="0"/>
              <a:t>Quasars tell us how galaxies form and grow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8588BB-64AC-9BC0-D430-9097D331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644" y="5033827"/>
            <a:ext cx="2564709" cy="65954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AU" sz="2000" dirty="0"/>
              <a:t>Light pushes </a:t>
            </a:r>
            <a:r>
              <a:rPr lang="en-AU" sz="2000" b="1" u="sng" dirty="0"/>
              <a:t>out</a:t>
            </a:r>
            <a:r>
              <a:rPr lang="en-AU" sz="2000" dirty="0"/>
              <a:t>, slows galaxy down</a:t>
            </a:r>
            <a:endParaRPr lang="en-AU" sz="20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5EEC63-4B68-D779-1B07-AEAE805EA567}"/>
              </a:ext>
            </a:extLst>
          </p:cNvPr>
          <p:cNvGrpSpPr/>
          <p:nvPr/>
        </p:nvGrpSpPr>
        <p:grpSpPr>
          <a:xfrm rot="20476778">
            <a:off x="4723777" y="2434939"/>
            <a:ext cx="2657266" cy="2480094"/>
            <a:chOff x="4721087" y="2280749"/>
            <a:chExt cx="2657266" cy="248009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B5C0905-94CB-4CA8-BA0C-419FB7734C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6391" y="2673626"/>
              <a:ext cx="569905" cy="611624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1ADE37C-4C02-A2FF-18A1-FF9A22976D24}"/>
                </a:ext>
              </a:extLst>
            </p:cNvPr>
            <p:cNvCxnSpPr>
              <a:cxnSpLocks/>
            </p:cNvCxnSpPr>
            <p:nvPr/>
          </p:nvCxnSpPr>
          <p:spPr>
            <a:xfrm>
              <a:off x="6718852" y="3966041"/>
              <a:ext cx="659501" cy="332369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658867-53E9-B705-E1F4-F86895F19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157" y="4264583"/>
              <a:ext cx="370335" cy="496260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6A89873-1084-486F-F080-A0F596696C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1087" y="3160643"/>
              <a:ext cx="679175" cy="424598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F77FA2-8F3F-F455-FA6A-1AB859384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875" y="2280749"/>
              <a:ext cx="0" cy="808019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55ECF3-D57C-B1E2-D2DB-0303CC20DC20}"/>
                </a:ext>
              </a:extLst>
            </p:cNvPr>
            <p:cNvCxnSpPr>
              <a:cxnSpLocks/>
            </p:cNvCxnSpPr>
            <p:nvPr/>
          </p:nvCxnSpPr>
          <p:spPr>
            <a:xfrm>
              <a:off x="6341044" y="4097642"/>
              <a:ext cx="450695" cy="663201"/>
            </a:xfrm>
            <a:prstGeom prst="straightConnector1">
              <a:avLst/>
            </a:prstGeom>
            <a:ln w="34925">
              <a:solidFill>
                <a:schemeClr val="tx1">
                  <a:alpha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40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8F29-1974-BB93-7E47-17AD4057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822326"/>
            <a:ext cx="11638722" cy="103505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u="sng" dirty="0"/>
              <a:t>Why we Care #2</a:t>
            </a:r>
            <a:br>
              <a:rPr lang="en-AU" b="1" dirty="0"/>
            </a:br>
            <a:r>
              <a:rPr lang="en-AU" sz="4000" dirty="0"/>
              <a:t>When we look </a:t>
            </a:r>
            <a:r>
              <a:rPr lang="en-AU" sz="4000" b="1" u="sng" dirty="0"/>
              <a:t>out</a:t>
            </a:r>
            <a:r>
              <a:rPr lang="en-AU" sz="4000" b="1" dirty="0"/>
              <a:t> </a:t>
            </a:r>
            <a:r>
              <a:rPr lang="en-AU" sz="4000" dirty="0"/>
              <a:t>into space we also look </a:t>
            </a:r>
            <a:r>
              <a:rPr lang="en-AU" sz="4000" b="1" u="sng" dirty="0"/>
              <a:t>back</a:t>
            </a:r>
            <a:r>
              <a:rPr lang="en-AU" sz="4000" b="1" dirty="0"/>
              <a:t> </a:t>
            </a:r>
            <a:r>
              <a:rPr lang="en-AU" sz="4000" dirty="0"/>
              <a:t>in time</a:t>
            </a:r>
            <a:br>
              <a:rPr lang="en-AU" sz="4400" dirty="0"/>
            </a:br>
            <a:endParaRPr lang="en-AU" b="1" dirty="0"/>
          </a:p>
        </p:txBody>
      </p:sp>
      <p:pic>
        <p:nvPicPr>
          <p:cNvPr id="11" name="Picture 10" descr="A galaxy in space with stars&#10;&#10;Description automatically generated">
            <a:extLst>
              <a:ext uri="{FF2B5EF4-FFF2-40B4-BE49-F238E27FC236}">
                <a16:creationId xmlns:a16="http://schemas.microsoft.com/office/drawing/2014/main" id="{2D5C08DE-C740-EE3E-F6D0-54A15A7DE6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99" y="1718020"/>
            <a:ext cx="8134297" cy="418103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10D28C-C6E6-03EB-6E1A-D8B17A0B3771}"/>
              </a:ext>
            </a:extLst>
          </p:cNvPr>
          <p:cNvSpPr txBox="1"/>
          <p:nvPr/>
        </p:nvSpPr>
        <p:spPr>
          <a:xfrm>
            <a:off x="427383" y="6135713"/>
            <a:ext cx="11764616" cy="52322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2800" b="1" dirty="0"/>
              <a:t>Quasars are bright enough to see </a:t>
            </a:r>
            <a:r>
              <a:rPr lang="en-AU" sz="2800" b="1" u="sng" dirty="0"/>
              <a:t>very</a:t>
            </a:r>
            <a:r>
              <a:rPr lang="en-AU" sz="2800" b="1" dirty="0"/>
              <a:t> far away</a:t>
            </a:r>
          </a:p>
        </p:txBody>
      </p:sp>
    </p:spTree>
    <p:extLst>
      <p:ext uri="{BB962C8B-B14F-4D97-AF65-F5344CB8AC3E}">
        <p14:creationId xmlns:p14="http://schemas.microsoft.com/office/powerpoint/2010/main" val="2535220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EDF2-6535-257A-0066-7C5CA4F3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u="sng" dirty="0"/>
              <a:t>My Work:</a:t>
            </a:r>
            <a:r>
              <a:rPr lang="en-AU" b="1" dirty="0"/>
              <a:t> Reverberation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89136-69A8-E539-3EFF-DB2614280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590" y="2331024"/>
            <a:ext cx="7030940" cy="3513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dirty="0"/>
              <a:t>Distant quasars too small to see details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Can use light echoing around inside as a ruler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Can measure black hole masses out to incredible distances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AB99-AE16-C4F5-097E-7E163F435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2" y="1845326"/>
            <a:ext cx="4591215" cy="46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7BDB-BC1E-18E8-8D1F-02C9ABC1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829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u="sng" dirty="0"/>
              <a:t>Why we Care #3</a:t>
            </a:r>
            <a:br>
              <a:rPr lang="en-AU" b="1" u="sng" dirty="0"/>
            </a:br>
            <a:r>
              <a:rPr lang="en-AU" dirty="0"/>
              <a:t>Still open questions about how SMBH’s form</a:t>
            </a:r>
            <a:endParaRPr lang="en-AU" b="1" u="sng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240E4B3-69EA-5BD1-5424-59C0CEB11D2E}"/>
              </a:ext>
            </a:extLst>
          </p:cNvPr>
          <p:cNvSpPr txBox="1">
            <a:spLocks/>
          </p:cNvSpPr>
          <p:nvPr/>
        </p:nvSpPr>
        <p:spPr>
          <a:xfrm>
            <a:off x="876300" y="5272386"/>
            <a:ext cx="2705099" cy="628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Small Black Holes Merging?</a:t>
            </a:r>
          </a:p>
        </p:txBody>
      </p:sp>
      <p:pic>
        <p:nvPicPr>
          <p:cNvPr id="10" name="Picture 9" descr="A blue glowing sphere in space&#10;&#10;Description automatically generated">
            <a:extLst>
              <a:ext uri="{FF2B5EF4-FFF2-40B4-BE49-F238E27FC236}">
                <a16:creationId xmlns:a16="http://schemas.microsoft.com/office/drawing/2014/main" id="{3A047FFC-7BE3-647D-0284-95511AE35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4225"/>
          <a:stretch/>
        </p:blipFill>
        <p:spPr>
          <a:xfrm>
            <a:off x="4558363" y="2226591"/>
            <a:ext cx="2694276" cy="2988411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87FFB2D-BB49-A74C-3989-D313405DC6DB}"/>
              </a:ext>
            </a:extLst>
          </p:cNvPr>
          <p:cNvSpPr txBox="1">
            <a:spLocks/>
          </p:cNvSpPr>
          <p:nvPr/>
        </p:nvSpPr>
        <p:spPr>
          <a:xfrm>
            <a:off x="4524376" y="5272385"/>
            <a:ext cx="2705099" cy="97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Giant Ancient Stars?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4610B0E-3A43-A131-1279-361415E31003}"/>
              </a:ext>
            </a:extLst>
          </p:cNvPr>
          <p:cNvSpPr txBox="1">
            <a:spLocks/>
          </p:cNvSpPr>
          <p:nvPr/>
        </p:nvSpPr>
        <p:spPr>
          <a:xfrm>
            <a:off x="8305801" y="5272386"/>
            <a:ext cx="2705099" cy="110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2400" b="1" dirty="0"/>
              <a:t>Primordial Black Holes?</a:t>
            </a:r>
          </a:p>
        </p:txBody>
      </p:sp>
      <p:pic>
        <p:nvPicPr>
          <p:cNvPr id="16" name="Picture 15" descr="A black hole in space&#10;&#10;Description automatically generated">
            <a:extLst>
              <a:ext uri="{FF2B5EF4-FFF2-40B4-BE49-F238E27FC236}">
                <a16:creationId xmlns:a16="http://schemas.microsoft.com/office/drawing/2014/main" id="{52B71C63-A269-8A68-1E76-39BBC0E7D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3417"/>
          <a:stretch/>
        </p:blipFill>
        <p:spPr>
          <a:xfrm>
            <a:off x="805513" y="2267192"/>
            <a:ext cx="2694276" cy="289129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Picture 17" descr="A black hole in space&#10;&#10;Description automatically generated">
            <a:extLst>
              <a:ext uri="{FF2B5EF4-FFF2-40B4-BE49-F238E27FC236}">
                <a16:creationId xmlns:a16="http://schemas.microsoft.com/office/drawing/2014/main" id="{4A954243-9A5A-E85E-CC23-7D4238D95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r="11739"/>
          <a:stretch/>
        </p:blipFill>
        <p:spPr>
          <a:xfrm>
            <a:off x="8145722" y="2267192"/>
            <a:ext cx="3025256" cy="2891294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400473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5563-A7D5-9E4C-5C8B-06D7C270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67"/>
            <a:ext cx="10515600" cy="790861"/>
          </a:xfrm>
        </p:spPr>
        <p:txBody>
          <a:bodyPr/>
          <a:lstStyle/>
          <a:p>
            <a:pPr algn="ctr"/>
            <a:r>
              <a:rPr lang="en-AU" b="1" dirty="0"/>
              <a:t>The Future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A72498-047F-B7BA-7DFF-CD6BBF89350B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484643" y="4102075"/>
            <a:ext cx="101302" cy="6669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31B675B-AD05-33D0-32BC-F504933BA6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8" y="4768994"/>
            <a:ext cx="1215250" cy="16410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1EFC381-E25A-EE3F-B7F5-68DDE64B127C}"/>
              </a:ext>
            </a:extLst>
          </p:cNvPr>
          <p:cNvGrpSpPr/>
          <p:nvPr/>
        </p:nvGrpSpPr>
        <p:grpSpPr>
          <a:xfrm>
            <a:off x="181006" y="1413478"/>
            <a:ext cx="11829988" cy="2661082"/>
            <a:chOff x="181006" y="1818268"/>
            <a:chExt cx="11829988" cy="26610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AC555A-A625-0D8A-A50F-C733A1BF822D}"/>
                </a:ext>
              </a:extLst>
            </p:cNvPr>
            <p:cNvGrpSpPr/>
            <p:nvPr/>
          </p:nvGrpSpPr>
          <p:grpSpPr>
            <a:xfrm>
              <a:off x="181006" y="1818268"/>
              <a:ext cx="11829988" cy="2661082"/>
              <a:chOff x="483852" y="1348578"/>
              <a:chExt cx="11829988" cy="266108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F6F3CE1-396A-B9B6-5427-FF897F9D4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9350" y="2904752"/>
                <a:ext cx="9181522" cy="0"/>
              </a:xfrm>
              <a:prstGeom prst="straightConnector1">
                <a:avLst/>
              </a:prstGeom>
              <a:ln w="793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FEF495-D7E8-326C-2961-AA29621ABB9D}"/>
                  </a:ext>
                </a:extLst>
              </p:cNvPr>
              <p:cNvSpPr/>
              <p:nvPr/>
            </p:nvSpPr>
            <p:spPr>
              <a:xfrm>
                <a:off x="1376217" y="2403091"/>
                <a:ext cx="9587345" cy="953729"/>
              </a:xfrm>
              <a:prstGeom prst="rect">
                <a:avLst/>
              </a:prstGeom>
              <a:solidFill>
                <a:schemeClr val="bg1">
                  <a:alpha val="98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38F8557-4135-C321-8521-2523585014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342" y="2208629"/>
                <a:ext cx="0" cy="138229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4DEAE74-E2A8-0585-930C-6C92B3DA0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5954" y="2208629"/>
                <a:ext cx="0" cy="138229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ontent Placeholder 6">
                <a:extLst>
                  <a:ext uri="{FF2B5EF4-FFF2-40B4-BE49-F238E27FC236}">
                    <a16:creationId xmlns:a16="http://schemas.microsoft.com/office/drawing/2014/main" id="{09F1C575-7141-C00A-11DD-076C5001FD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9425" y="1744861"/>
                <a:ext cx="2705099" cy="3524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endParaRPr lang="en-AU" sz="16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4DE6700-E505-FAB0-3CFA-CE2E9905DC69}"/>
                      </a:ext>
                    </a:extLst>
                  </p:cNvPr>
                  <p:cNvSpPr txBox="1"/>
                  <p:nvPr/>
                </p:nvSpPr>
                <p:spPr>
                  <a:xfrm>
                    <a:off x="6457952" y="1391464"/>
                    <a:ext cx="2046197" cy="738664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:r>
                      <a:rPr lang="en-AU" sz="1400" b="1" dirty="0"/>
                      <a:t>Most Distant Observed Galaxy</a:t>
                    </a:r>
                    <a:br>
                      <a:rPr lang="en-AU" sz="1400" b="1" dirty="0"/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AU" sz="1400" b="1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4DE6700-E505-FAB0-3CFA-CE2E9905DC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7952" y="1391464"/>
                    <a:ext cx="2046197" cy="73866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826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3A23954-850D-63DE-31F3-8BFB07AD71BA}"/>
                      </a:ext>
                    </a:extLst>
                  </p:cNvPr>
                  <p:cNvSpPr txBox="1"/>
                  <p:nvPr/>
                </p:nvSpPr>
                <p:spPr>
                  <a:xfrm>
                    <a:off x="9112855" y="1394648"/>
                    <a:ext cx="2046197" cy="738664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:r>
                      <a:rPr lang="en-AU" sz="1400" b="1" dirty="0"/>
                      <a:t>Start of Galaxy Formation</a:t>
                    </a:r>
                    <a:br>
                      <a:rPr lang="en-AU" sz="1400" b="1" dirty="0"/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oMath>
                      </m:oMathPara>
                    </a14:m>
                    <a:endParaRPr lang="en-AU" sz="1400" b="1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3A23954-850D-63DE-31F3-8BFB07AD71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2855" y="1394648"/>
                    <a:ext cx="2046197" cy="7386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16FD373-9977-A403-20C8-911C6854D19E}"/>
                      </a:ext>
                    </a:extLst>
                  </p:cNvPr>
                  <p:cNvSpPr txBox="1"/>
                  <p:nvPr/>
                </p:nvSpPr>
                <p:spPr>
                  <a:xfrm>
                    <a:off x="3803049" y="1348578"/>
                    <a:ext cx="2046197" cy="738664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:r>
                      <a:rPr lang="en-AU" sz="1400" b="1" dirty="0"/>
                      <a:t>Most Distant Observed Quasar</a:t>
                    </a:r>
                    <a:br>
                      <a:rPr lang="en-AU" sz="1400" b="1" dirty="0"/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1400" b="1" i="1" dirty="0" smtClean="0">
                              <a:latin typeface="Cambria Math" panose="02040503050406030204" pitchFamily="18" charset="0"/>
                            </a:rPr>
                            <m:t>𝟔𝟒</m:t>
                          </m:r>
                        </m:oMath>
                      </m:oMathPara>
                    </a14:m>
                    <a:endParaRPr lang="en-AU" sz="1400" b="1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16FD373-9977-A403-20C8-911C6854D1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03049" y="1348578"/>
                    <a:ext cx="2046197" cy="7386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826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546E673-D639-B1A8-9644-E1D684521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985" y="2201431"/>
                <a:ext cx="0" cy="138229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43ADA5-F56A-5C3E-0F8C-88E4BE2E48F4}"/>
                  </a:ext>
                </a:extLst>
              </p:cNvPr>
              <p:cNvSpPr txBox="1"/>
              <p:nvPr/>
            </p:nvSpPr>
            <p:spPr>
              <a:xfrm>
                <a:off x="10903874" y="2257422"/>
                <a:ext cx="1393995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Big Bang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FE6CAB9-9013-E59F-2FED-4845F34F7E5F}"/>
                      </a:ext>
                    </a:extLst>
                  </p:cNvPr>
                  <p:cNvSpPr txBox="1"/>
                  <p:nvPr/>
                </p:nvSpPr>
                <p:spPr>
                  <a:xfrm>
                    <a:off x="483852" y="2505664"/>
                    <a:ext cx="978294" cy="523220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:r>
                      <a:rPr lang="en-AU" sz="1400" b="1" dirty="0"/>
                      <a:t>Now</a:t>
                    </a:r>
                  </a:p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AU" sz="1400" b="1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FE6CAB9-9013-E59F-2FED-4845F34F7E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3852" y="2505664"/>
                    <a:ext cx="978294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163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85B48C6-96E5-20DE-7F85-1CE6A0EB7F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9634" y="2130128"/>
                <a:ext cx="0" cy="138229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8FEAD9-B563-99F5-3F85-0C02FC91F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0676" y="2130128"/>
                <a:ext cx="0" cy="138229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E1E0E6D-C542-0976-775F-CE5DAED4BF12}"/>
                      </a:ext>
                    </a:extLst>
                  </p:cNvPr>
                  <p:cNvSpPr txBox="1"/>
                  <p:nvPr/>
                </p:nvSpPr>
                <p:spPr>
                  <a:xfrm>
                    <a:off x="1179864" y="1363126"/>
                    <a:ext cx="1461624" cy="738664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:r>
                      <a:rPr lang="en-AU" sz="1400" b="1" dirty="0"/>
                      <a:t>Dark Energy Domination</a:t>
                    </a:r>
                  </a:p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1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oMath>
                      </m:oMathPara>
                    </a14:m>
                    <a:endParaRPr lang="en-AU" sz="1400" b="1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E1E0E6D-C542-0976-775F-CE5DAED4BF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9864" y="1363126"/>
                    <a:ext cx="1461624" cy="7386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250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B3046A-C8EE-A9BD-C4BB-677E5A84CB80}"/>
                  </a:ext>
                </a:extLst>
              </p:cNvPr>
              <p:cNvSpPr txBox="1"/>
              <p:nvPr/>
            </p:nvSpPr>
            <p:spPr>
              <a:xfrm>
                <a:off x="3704243" y="3701883"/>
                <a:ext cx="2046197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13 </a:t>
                </a:r>
                <a:r>
                  <a:rPr lang="en-AU" sz="1400" b="1" dirty="0" err="1"/>
                  <a:t>Bil</a:t>
                </a:r>
                <a:r>
                  <a:rPr lang="en-AU" sz="1400" b="1" dirty="0"/>
                  <a:t>. Yrs.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74740E-D052-2556-9482-83BF53FE1E69}"/>
                  </a:ext>
                </a:extLst>
              </p:cNvPr>
              <p:cNvSpPr txBox="1"/>
              <p:nvPr/>
            </p:nvSpPr>
            <p:spPr>
              <a:xfrm>
                <a:off x="6609368" y="3701883"/>
                <a:ext cx="2046197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13.4 </a:t>
                </a:r>
                <a:r>
                  <a:rPr lang="en-AU" sz="1400" b="1" dirty="0" err="1"/>
                  <a:t>Bil</a:t>
                </a:r>
                <a:r>
                  <a:rPr lang="en-AU" sz="1400" b="1" dirty="0"/>
                  <a:t>. Yrs.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38E1B31-33C2-16D3-4ACD-193D3CFD5879}"/>
                  </a:ext>
                </a:extLst>
              </p:cNvPr>
              <p:cNvSpPr txBox="1"/>
              <p:nvPr/>
            </p:nvSpPr>
            <p:spPr>
              <a:xfrm>
                <a:off x="1011328" y="3701883"/>
                <a:ext cx="2046197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9.8 </a:t>
                </a:r>
                <a:r>
                  <a:rPr lang="en-AU" sz="1400" b="1" dirty="0" err="1"/>
                  <a:t>Bil</a:t>
                </a:r>
                <a:r>
                  <a:rPr lang="en-AU" sz="1400" b="1" dirty="0"/>
                  <a:t>. Yrs.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E734F5B-96A1-BB7F-4408-9EB9E3B36452}"/>
                  </a:ext>
                </a:extLst>
              </p:cNvPr>
              <p:cNvSpPr/>
              <p:nvPr/>
            </p:nvSpPr>
            <p:spPr>
              <a:xfrm>
                <a:off x="4819853" y="2115884"/>
                <a:ext cx="6115962" cy="1589341"/>
              </a:xfrm>
              <a:prstGeom prst="ellipse">
                <a:avLst/>
              </a:prstGeom>
              <a:solidFill>
                <a:schemeClr val="accent1">
                  <a:alpha val="56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96AD76B-32E7-1D81-7BC6-EF9BF9E38C33}"/>
                  </a:ext>
                </a:extLst>
              </p:cNvPr>
              <p:cNvSpPr/>
              <p:nvPr/>
            </p:nvSpPr>
            <p:spPr>
              <a:xfrm>
                <a:off x="7049358" y="2130127"/>
                <a:ext cx="3590923" cy="1589341"/>
              </a:xfrm>
              <a:prstGeom prst="ellipse">
                <a:avLst/>
              </a:prstGeom>
              <a:solidFill>
                <a:schemeClr val="accent1">
                  <a:alpha val="56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31B79F-EBA1-340C-FC78-A9BEC085F967}"/>
                  </a:ext>
                </a:extLst>
              </p:cNvPr>
              <p:cNvSpPr txBox="1"/>
              <p:nvPr/>
            </p:nvSpPr>
            <p:spPr>
              <a:xfrm>
                <a:off x="8133735" y="2756016"/>
                <a:ext cx="1461624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???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B4EACF-6E82-8FBA-FE1E-18C4E6AB9D4B}"/>
                  </a:ext>
                </a:extLst>
              </p:cNvPr>
              <p:cNvSpPr txBox="1"/>
              <p:nvPr/>
            </p:nvSpPr>
            <p:spPr>
              <a:xfrm>
                <a:off x="5333398" y="2669640"/>
                <a:ext cx="1461624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???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D24A8D29-7263-BCA6-6013-6D3FA73E5110}"/>
                      </a:ext>
                    </a:extLst>
                  </p:cNvPr>
                  <p:cNvSpPr txBox="1"/>
                  <p:nvPr/>
                </p:nvSpPr>
                <p:spPr>
                  <a:xfrm>
                    <a:off x="9248359" y="3701883"/>
                    <a:ext cx="2046197" cy="307777"/>
                  </a:xfrm>
                  <a:prstGeom prst="rect">
                    <a:avLst/>
                  </a:prstGeom>
                  <a:noFill/>
                  <a:ln w="158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indent="0" algn="ctr">
                      <a:buFont typeface="Arial" panose="020B0604020202020204" pitchFamily="34" charset="0"/>
                      <a:buNone/>
                    </a:pPr>
                    <a14:m>
                      <m:oMath xmlns:m="http://schemas.openxmlformats.org/officeDocument/2006/math"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en-AU" sz="1400" b="1" dirty="0"/>
                      <a:t>13.6 </a:t>
                    </a:r>
                    <a:r>
                      <a:rPr lang="en-AU" sz="1400" b="1" dirty="0" err="1"/>
                      <a:t>Bil</a:t>
                    </a:r>
                    <a:r>
                      <a:rPr lang="en-AU" sz="1400" b="1" dirty="0"/>
                      <a:t>. Yrs.</a:t>
                    </a: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D24A8D29-7263-BCA6-6013-6D3FA73E51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48359" y="3701883"/>
                    <a:ext cx="204619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000" b="-22000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CE1964-8466-1243-67D8-15550FE88E21}"/>
                  </a:ext>
                </a:extLst>
              </p:cNvPr>
              <p:cNvSpPr txBox="1"/>
              <p:nvPr/>
            </p:nvSpPr>
            <p:spPr>
              <a:xfrm>
                <a:off x="10919844" y="3106793"/>
                <a:ext cx="1393996" cy="307777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AU" sz="1400" b="1" dirty="0"/>
                  <a:t>13.8 </a:t>
                </a:r>
                <a:r>
                  <a:rPr lang="en-AU" sz="1400" b="1" dirty="0" err="1"/>
                  <a:t>Bil</a:t>
                </a:r>
                <a:r>
                  <a:rPr lang="en-AU" sz="1400" b="1" dirty="0"/>
                  <a:t>. Yrs.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5035B2-45BF-305F-7251-E73C3D22286A}"/>
                </a:ext>
              </a:extLst>
            </p:cNvPr>
            <p:cNvSpPr/>
            <p:nvPr/>
          </p:nvSpPr>
          <p:spPr>
            <a:xfrm>
              <a:off x="1071794" y="2772236"/>
              <a:ext cx="87505" cy="1154817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B70D389-F996-FC21-FA2C-B2841F560EF7}"/>
              </a:ext>
            </a:extLst>
          </p:cNvPr>
          <p:cNvCxnSpPr>
            <a:cxnSpLocks/>
          </p:cNvCxnSpPr>
          <p:nvPr/>
        </p:nvCxnSpPr>
        <p:spPr>
          <a:xfrm flipV="1">
            <a:off x="6492176" y="4129431"/>
            <a:ext cx="535370" cy="73034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5CF3D13-9D93-01F0-85FF-1D902F959BAF}"/>
              </a:ext>
            </a:extLst>
          </p:cNvPr>
          <p:cNvGrpSpPr/>
          <p:nvPr/>
        </p:nvGrpSpPr>
        <p:grpSpPr>
          <a:xfrm>
            <a:off x="4689676" y="4859777"/>
            <a:ext cx="2620404" cy="1550229"/>
            <a:chOff x="1179864" y="4997446"/>
            <a:chExt cx="2866043" cy="16933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5E5B66-D004-0234-C280-FC381335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864" y="4997446"/>
              <a:ext cx="2866043" cy="16933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A close-up of a galaxy&#10;&#10;Description automatically generated">
              <a:extLst>
                <a:ext uri="{FF2B5EF4-FFF2-40B4-BE49-F238E27FC236}">
                  <a16:creationId xmlns:a16="http://schemas.microsoft.com/office/drawing/2014/main" id="{FD7ED65D-FAA4-0206-40A9-CDB965B67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864" y="5002508"/>
              <a:ext cx="1065009" cy="10650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593611-519E-F832-F5C3-CC8075AE8660}"/>
              </a:ext>
            </a:extLst>
          </p:cNvPr>
          <p:cNvCxnSpPr>
            <a:cxnSpLocks/>
          </p:cNvCxnSpPr>
          <p:nvPr/>
        </p:nvCxnSpPr>
        <p:spPr>
          <a:xfrm>
            <a:off x="2474750" y="5624788"/>
            <a:ext cx="1733988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3CDC743-25B3-D5E5-5CC4-96B87DE40B58}"/>
              </a:ext>
            </a:extLst>
          </p:cNvPr>
          <p:cNvCxnSpPr>
            <a:cxnSpLocks/>
          </p:cNvCxnSpPr>
          <p:nvPr/>
        </p:nvCxnSpPr>
        <p:spPr>
          <a:xfrm>
            <a:off x="7574988" y="5624788"/>
            <a:ext cx="1733988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A8406C-2254-4D48-77D8-793FE0CE10D4}"/>
              </a:ext>
            </a:extLst>
          </p:cNvPr>
          <p:cNvGrpSpPr/>
          <p:nvPr/>
        </p:nvGrpSpPr>
        <p:grpSpPr>
          <a:xfrm>
            <a:off x="9747131" y="4804849"/>
            <a:ext cx="1567852" cy="1605154"/>
            <a:chOff x="9504940" y="4590308"/>
            <a:chExt cx="1921325" cy="193041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C5498B-D5BD-812D-498D-B8E2F44788DF}"/>
                </a:ext>
              </a:extLst>
            </p:cNvPr>
            <p:cNvSpPr/>
            <p:nvPr/>
          </p:nvSpPr>
          <p:spPr>
            <a:xfrm>
              <a:off x="9504940" y="4590308"/>
              <a:ext cx="1921325" cy="192132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6EF95AC-6404-0982-28CC-CD64A09B3AEB}"/>
                </a:ext>
              </a:extLst>
            </p:cNvPr>
            <p:cNvSpPr txBox="1">
              <a:spLocks/>
            </p:cNvSpPr>
            <p:nvPr/>
          </p:nvSpPr>
          <p:spPr>
            <a:xfrm>
              <a:off x="9715775" y="4970497"/>
              <a:ext cx="1523150" cy="15502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96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18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8792-CE38-2FA8-BFA1-1FF73900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8775"/>
            <a:ext cx="10515600" cy="1325563"/>
          </a:xfrm>
          <a:solidFill>
            <a:schemeClr val="accent1">
              <a:lumMod val="75000"/>
              <a:lumOff val="25000"/>
              <a:alpha val="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  <a:t>Thank You!</a:t>
            </a:r>
            <a:b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</a:br>
            <a:b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</a:br>
            <a:r>
              <a:rPr lang="en-AU" sz="8000" b="1" dirty="0">
                <a:solidFill>
                  <a:schemeClr val="tx1">
                    <a:alpha val="75000"/>
                  </a:schemeClr>
                </a:solidFill>
                <a:effectLst>
                  <a:glow rad="127000">
                    <a:schemeClr val="tx1">
                      <a:alpha val="34000"/>
                    </a:schemeClr>
                  </a:glow>
                </a:effectLst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67282-C75F-8749-3220-D47C378983CD}"/>
              </a:ext>
            </a:extLst>
          </p:cNvPr>
          <p:cNvSpPr txBox="1"/>
          <p:nvPr/>
        </p:nvSpPr>
        <p:spPr>
          <a:xfrm>
            <a:off x="0" y="5247861"/>
            <a:ext cx="5585791" cy="161013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Website: 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https://hughmcdougall.github.io/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Email: 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HughMcDougallEmail@gmail.com</a:t>
            </a:r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GitHub: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https://hughmcdougall.github.io/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Twitter:		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https://twitter.com/HughMcD_Astro</a:t>
            </a:r>
            <a:r>
              <a:rPr lang="en-AU" sz="1600" b="1" dirty="0">
                <a:solidFill>
                  <a:schemeClr val="accent1">
                    <a:lumMod val="25000"/>
                    <a:lumOff val="75000"/>
                    <a:alpha val="22000"/>
                  </a:schemeClr>
                </a:solidFill>
                <a:effectLst>
                  <a:glow rad="127000">
                    <a:schemeClr val="accent1"/>
                  </a:glow>
                </a:effectLst>
              </a:rPr>
              <a:t> </a:t>
            </a:r>
          </a:p>
          <a:p>
            <a:endParaRPr lang="en-AU" sz="1600" b="1" dirty="0">
              <a:solidFill>
                <a:schemeClr val="accent1">
                  <a:lumMod val="25000"/>
                  <a:lumOff val="75000"/>
                  <a:alpha val="22000"/>
                </a:schemeClr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64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E1B1-FF23-5681-2190-EE70F53B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745"/>
            <a:ext cx="10515600" cy="753004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About Me: Hugh McDougall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CB80E3-66B8-E396-C67C-E233A73926F1}"/>
              </a:ext>
            </a:extLst>
          </p:cNvPr>
          <p:cNvCxnSpPr>
            <a:cxnSpLocks/>
          </p:cNvCxnSpPr>
          <p:nvPr/>
        </p:nvCxnSpPr>
        <p:spPr>
          <a:xfrm flipH="1" flipV="1">
            <a:off x="6904260" y="4674586"/>
            <a:ext cx="742983" cy="77259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AA2429E-01E8-DE93-8FA5-A71AD9F1E552}"/>
                  </a:ext>
                </a:extLst>
              </p14:cNvPr>
              <p14:cNvContentPartPr/>
              <p14:nvPr/>
            </p14:nvContentPartPr>
            <p14:xfrm>
              <a:off x="4577580" y="1658654"/>
              <a:ext cx="2326680" cy="897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AA2429E-01E8-DE93-8FA5-A71AD9F1E5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8580" y="1649654"/>
                <a:ext cx="2344320" cy="91476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B0FB6B-7D56-4D01-4118-F37471300D6E}"/>
              </a:ext>
            </a:extLst>
          </p:cNvPr>
          <p:cNvCxnSpPr>
            <a:cxnSpLocks/>
          </p:cNvCxnSpPr>
          <p:nvPr/>
        </p:nvCxnSpPr>
        <p:spPr>
          <a:xfrm>
            <a:off x="8585568" y="2527910"/>
            <a:ext cx="172202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E2D114-2AD8-5CA3-4B4D-D9BD2950C78C}"/>
              </a:ext>
            </a:extLst>
          </p:cNvPr>
          <p:cNvCxnSpPr/>
          <p:nvPr/>
        </p:nvCxnSpPr>
        <p:spPr>
          <a:xfrm>
            <a:off x="937858" y="2129638"/>
            <a:ext cx="0" cy="851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F5E046-2169-67F5-9813-CCAA09561183}"/>
              </a:ext>
            </a:extLst>
          </p:cNvPr>
          <p:cNvSpPr txBox="1"/>
          <p:nvPr/>
        </p:nvSpPr>
        <p:spPr>
          <a:xfrm>
            <a:off x="6839897" y="2555485"/>
            <a:ext cx="139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Physics Honours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F0A51F-5FF2-AC49-2BF3-FAC413CAA7BE}"/>
              </a:ext>
            </a:extLst>
          </p:cNvPr>
          <p:cNvCxnSpPr/>
          <p:nvPr/>
        </p:nvCxnSpPr>
        <p:spPr>
          <a:xfrm>
            <a:off x="4576985" y="2129638"/>
            <a:ext cx="0" cy="851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99DF6D-22FD-2505-463B-A8F595FF5E9C}"/>
              </a:ext>
            </a:extLst>
          </p:cNvPr>
          <p:cNvCxnSpPr/>
          <p:nvPr/>
        </p:nvCxnSpPr>
        <p:spPr>
          <a:xfrm>
            <a:off x="10307594" y="2129638"/>
            <a:ext cx="0" cy="851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7FA820-E710-BBDB-B7A4-133EC0ED840E}"/>
              </a:ext>
            </a:extLst>
          </p:cNvPr>
          <p:cNvCxnSpPr>
            <a:cxnSpLocks/>
          </p:cNvCxnSpPr>
          <p:nvPr/>
        </p:nvCxnSpPr>
        <p:spPr>
          <a:xfrm>
            <a:off x="8798004" y="2354174"/>
            <a:ext cx="0" cy="3124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479FB2-B487-EF8F-67DB-F3FA25F8EFEF}"/>
              </a:ext>
            </a:extLst>
          </p:cNvPr>
          <p:cNvCxnSpPr/>
          <p:nvPr/>
        </p:nvCxnSpPr>
        <p:spPr>
          <a:xfrm>
            <a:off x="6913786" y="2129638"/>
            <a:ext cx="0" cy="851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103068-6402-1843-80FF-0D647A80EA49}"/>
              </a:ext>
            </a:extLst>
          </p:cNvPr>
          <p:cNvCxnSpPr>
            <a:cxnSpLocks/>
          </p:cNvCxnSpPr>
          <p:nvPr/>
        </p:nvCxnSpPr>
        <p:spPr>
          <a:xfrm>
            <a:off x="6913786" y="2527910"/>
            <a:ext cx="1884218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7D8AB05-ECC2-2C15-F838-4AE9EDA196A3}"/>
              </a:ext>
            </a:extLst>
          </p:cNvPr>
          <p:cNvSpPr txBox="1"/>
          <p:nvPr/>
        </p:nvSpPr>
        <p:spPr>
          <a:xfrm>
            <a:off x="6468132" y="1735760"/>
            <a:ext cx="89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2021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69AAF1-FE25-F348-73EA-32669CE9EB17}"/>
              </a:ext>
            </a:extLst>
          </p:cNvPr>
          <p:cNvCxnSpPr/>
          <p:nvPr/>
        </p:nvCxnSpPr>
        <p:spPr>
          <a:xfrm>
            <a:off x="8096041" y="2129638"/>
            <a:ext cx="0" cy="851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54BDC7-A863-8434-1196-9381AD5D3E14}"/>
              </a:ext>
            </a:extLst>
          </p:cNvPr>
          <p:cNvSpPr txBox="1"/>
          <p:nvPr/>
        </p:nvSpPr>
        <p:spPr>
          <a:xfrm>
            <a:off x="7650387" y="1735760"/>
            <a:ext cx="89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03A082-26B2-9A87-67AE-E4A8EB6C3615}"/>
              </a:ext>
            </a:extLst>
          </p:cNvPr>
          <p:cNvSpPr txBox="1"/>
          <p:nvPr/>
        </p:nvSpPr>
        <p:spPr>
          <a:xfrm>
            <a:off x="9861940" y="1735760"/>
            <a:ext cx="89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1CF9A6-92FC-68F4-48B8-09E770BEB07F}"/>
              </a:ext>
            </a:extLst>
          </p:cNvPr>
          <p:cNvSpPr txBox="1"/>
          <p:nvPr/>
        </p:nvSpPr>
        <p:spPr>
          <a:xfrm>
            <a:off x="1664852" y="1735760"/>
            <a:ext cx="21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2013 - 2018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6F16C-2045-A1BA-A466-10B038939243}"/>
              </a:ext>
            </a:extLst>
          </p:cNvPr>
          <p:cNvSpPr txBox="1"/>
          <p:nvPr/>
        </p:nvSpPr>
        <p:spPr>
          <a:xfrm>
            <a:off x="4992288" y="1274095"/>
            <a:ext cx="148181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Work In Industry</a:t>
            </a:r>
            <a:br>
              <a:rPr lang="en-AU" dirty="0"/>
            </a:br>
            <a:r>
              <a:rPr lang="en-AU" dirty="0"/>
              <a:t>+Covid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740E0E-9549-24C8-4D3E-74C55954BCC8}"/>
              </a:ext>
            </a:extLst>
          </p:cNvPr>
          <p:cNvSpPr txBox="1"/>
          <p:nvPr/>
        </p:nvSpPr>
        <p:spPr>
          <a:xfrm>
            <a:off x="838200" y="2555485"/>
            <a:ext cx="3702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Physics Degree + Aerospace Eng. Honours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7EAE50-CBDF-EEE6-71DA-898001DE422F}"/>
              </a:ext>
            </a:extLst>
          </p:cNvPr>
          <p:cNvSpPr txBox="1"/>
          <p:nvPr/>
        </p:nvSpPr>
        <p:spPr>
          <a:xfrm>
            <a:off x="8061403" y="2840329"/>
            <a:ext cx="224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Astrophysics PhD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29629B-5D09-4E22-0D8F-DA590FD25051}"/>
              </a:ext>
            </a:extLst>
          </p:cNvPr>
          <p:cNvSpPr txBox="1"/>
          <p:nvPr/>
        </p:nvSpPr>
        <p:spPr>
          <a:xfrm>
            <a:off x="10387486" y="2352125"/>
            <a:ext cx="139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“Dr. Hugh”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06F7F4-329D-A19A-E880-BD7675DD3D3A}"/>
              </a:ext>
            </a:extLst>
          </p:cNvPr>
          <p:cNvSpPr txBox="1"/>
          <p:nvPr/>
        </p:nvSpPr>
        <p:spPr>
          <a:xfrm>
            <a:off x="8379605" y="2061603"/>
            <a:ext cx="89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i="1" dirty="0"/>
              <a:t>Now</a:t>
            </a:r>
          </a:p>
        </p:txBody>
      </p:sp>
      <p:pic>
        <p:nvPicPr>
          <p:cNvPr id="82" name="Picture 81" descr="A diagram of a normal distribution with Ryugyong Hotel in the background&#10;&#10;Description automatically generated">
            <a:extLst>
              <a:ext uri="{FF2B5EF4-FFF2-40B4-BE49-F238E27FC236}">
                <a16:creationId xmlns:a16="http://schemas.microsoft.com/office/drawing/2014/main" id="{CE1A182F-2D73-567A-B582-6AF0FE021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12666" r="9280" b="15501"/>
          <a:stretch/>
        </p:blipFill>
        <p:spPr>
          <a:xfrm>
            <a:off x="8643047" y="5096961"/>
            <a:ext cx="2902177" cy="136119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4" name="Picture 83" descr="A galaxy in space with stars&#10;&#10;Description automatically generated">
            <a:extLst>
              <a:ext uri="{FF2B5EF4-FFF2-40B4-BE49-F238E27FC236}">
                <a16:creationId xmlns:a16="http://schemas.microsoft.com/office/drawing/2014/main" id="{F698D19D-E6E2-A116-8574-4319EA2DA5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74586"/>
            <a:ext cx="2390775" cy="19145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7FFBAB3-3C3E-0EEF-1CE0-5119AA6621E1}"/>
              </a:ext>
            </a:extLst>
          </p:cNvPr>
          <p:cNvSpPr txBox="1"/>
          <p:nvPr/>
        </p:nvSpPr>
        <p:spPr>
          <a:xfrm>
            <a:off x="2875001" y="5447182"/>
            <a:ext cx="21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/>
              <a:t>Astronomy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AB8A03-5EE3-8AAC-EFF8-02FE56FF8029}"/>
              </a:ext>
            </a:extLst>
          </p:cNvPr>
          <p:cNvSpPr txBox="1"/>
          <p:nvPr/>
        </p:nvSpPr>
        <p:spPr>
          <a:xfrm>
            <a:off x="6680717" y="5556828"/>
            <a:ext cx="211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/>
              <a:t>Statistics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189DBAE-39AF-80DE-2F37-61B2D2E96E93}"/>
              </a:ext>
            </a:extLst>
          </p:cNvPr>
          <p:cNvSpPr txBox="1"/>
          <p:nvPr/>
        </p:nvSpPr>
        <p:spPr>
          <a:xfrm>
            <a:off x="3537319" y="3814389"/>
            <a:ext cx="498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u="sng" dirty="0"/>
              <a:t>My Speciality:</a:t>
            </a:r>
            <a:r>
              <a:rPr lang="en-AU" sz="2400" b="1" dirty="0"/>
              <a:t> </a:t>
            </a:r>
            <a:br>
              <a:rPr lang="en-AU" sz="2400" b="1" dirty="0"/>
            </a:br>
            <a:r>
              <a:rPr lang="en-AU" sz="2400" b="1" i="1" dirty="0"/>
              <a:t>Astro-Statistics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7428EAB-6A28-FAD2-1D37-D6EE749DA409}"/>
              </a:ext>
            </a:extLst>
          </p:cNvPr>
          <p:cNvCxnSpPr>
            <a:cxnSpLocks/>
          </p:cNvCxnSpPr>
          <p:nvPr/>
        </p:nvCxnSpPr>
        <p:spPr>
          <a:xfrm flipV="1">
            <a:off x="4410267" y="4640233"/>
            <a:ext cx="728661" cy="82500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76719C5-7D73-806E-C1DA-D7D6DC9A9076}"/>
              </a:ext>
            </a:extLst>
          </p:cNvPr>
          <p:cNvCxnSpPr>
            <a:cxnSpLocks/>
          </p:cNvCxnSpPr>
          <p:nvPr/>
        </p:nvCxnSpPr>
        <p:spPr>
          <a:xfrm>
            <a:off x="937858" y="2527910"/>
            <a:ext cx="3639127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8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2BDC-B240-BCBC-635B-7D917CF2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532" y="1160653"/>
            <a:ext cx="3678936" cy="841883"/>
          </a:xfrm>
        </p:spPr>
        <p:txBody>
          <a:bodyPr>
            <a:normAutofit/>
          </a:bodyPr>
          <a:lstStyle/>
          <a:p>
            <a:pPr algn="ctr"/>
            <a:r>
              <a:rPr lang="en-AU" sz="2400" dirty="0">
                <a:solidFill>
                  <a:schemeClr val="tx2">
                    <a:lumMod val="90000"/>
                  </a:schemeClr>
                </a:solidFill>
              </a:rPr>
              <a:t>My Field of Work: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9439-779A-ED41-B116-C447702F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55903"/>
          </a:xfrm>
          <a:effectLst>
            <a:glow rad="127000">
              <a:schemeClr val="tx1">
                <a:alpha val="18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600" b="1" dirty="0">
                <a:effectLst>
                  <a:glow rad="127000">
                    <a:schemeClr val="tx1">
                      <a:alpha val="16000"/>
                    </a:schemeClr>
                  </a:glow>
                </a:effectLst>
              </a:rPr>
              <a:t>“Reverberation Mapping of High-Redshift Active Galactic Nuclei”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15D96A-334C-0BA4-B4B5-5F1633CB97E8}"/>
              </a:ext>
            </a:extLst>
          </p:cNvPr>
          <p:cNvSpPr txBox="1">
            <a:spLocks/>
          </p:cNvSpPr>
          <p:nvPr/>
        </p:nvSpPr>
        <p:spPr>
          <a:xfrm>
            <a:off x="838200" y="4167124"/>
            <a:ext cx="10515600" cy="1676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6600" b="1" dirty="0">
                <a:effectLst>
                  <a:glow rad="127000">
                    <a:schemeClr val="tx1">
                      <a:alpha val="16000"/>
                    </a:schemeClr>
                  </a:glow>
                </a:effectLst>
              </a:rPr>
              <a:t>“What The Hell Does That Mean?”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9DFB9E-584F-F406-4FBF-8518529DE661}"/>
              </a:ext>
            </a:extLst>
          </p:cNvPr>
          <p:cNvSpPr txBox="1">
            <a:spLocks/>
          </p:cNvSpPr>
          <p:nvPr/>
        </p:nvSpPr>
        <p:spPr>
          <a:xfrm>
            <a:off x="4256532" y="3230816"/>
            <a:ext cx="3678936" cy="84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>
                <a:solidFill>
                  <a:schemeClr val="tx2">
                    <a:lumMod val="90000"/>
                  </a:schemeClr>
                </a:solidFill>
              </a:rPr>
              <a:t>Today’s Topic:</a:t>
            </a:r>
          </a:p>
        </p:txBody>
      </p:sp>
    </p:spTree>
    <p:extLst>
      <p:ext uri="{BB962C8B-B14F-4D97-AF65-F5344CB8AC3E}">
        <p14:creationId xmlns:p14="http://schemas.microsoft.com/office/powerpoint/2010/main" val="31981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DD7C-1630-8FAA-C0D6-B6B85C3B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2800" b="1" dirty="0"/>
              <a:t>Show Of Hands: Who Knows These Words?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B91BCD-554E-4C92-E71D-7D97AEC37680}"/>
              </a:ext>
            </a:extLst>
          </p:cNvPr>
          <p:cNvSpPr txBox="1">
            <a:spLocks/>
          </p:cNvSpPr>
          <p:nvPr/>
        </p:nvSpPr>
        <p:spPr>
          <a:xfrm>
            <a:off x="1130808" y="2282699"/>
            <a:ext cx="2919984" cy="770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5400" b="1" dirty="0"/>
              <a:t>Quasar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51853-324E-EE55-429F-96F3ACF3974B}"/>
              </a:ext>
            </a:extLst>
          </p:cNvPr>
          <p:cNvSpPr txBox="1">
            <a:spLocks/>
          </p:cNvSpPr>
          <p:nvPr/>
        </p:nvSpPr>
        <p:spPr>
          <a:xfrm>
            <a:off x="745236" y="2211452"/>
            <a:ext cx="626364" cy="84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>
                <a:solidFill>
                  <a:schemeClr val="tx2">
                    <a:lumMod val="90000"/>
                  </a:schemeClr>
                </a:solidFill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59C3F2-3155-988C-E6A9-223AFB4F0EF2}"/>
              </a:ext>
            </a:extLst>
          </p:cNvPr>
          <p:cNvSpPr txBox="1">
            <a:spLocks/>
          </p:cNvSpPr>
          <p:nvPr/>
        </p:nvSpPr>
        <p:spPr>
          <a:xfrm>
            <a:off x="3909822" y="2211452"/>
            <a:ext cx="3753612" cy="84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>
                <a:solidFill>
                  <a:schemeClr val="tx2">
                    <a:lumMod val="90000"/>
                  </a:schemeClr>
                </a:solidFill>
              </a:rPr>
              <a:t>Is an extremely large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E59572-16BE-0BB7-970F-907D4DEEDF07}"/>
              </a:ext>
            </a:extLst>
          </p:cNvPr>
          <p:cNvSpPr txBox="1">
            <a:spLocks/>
          </p:cNvSpPr>
          <p:nvPr/>
        </p:nvSpPr>
        <p:spPr>
          <a:xfrm>
            <a:off x="7522464" y="2282699"/>
            <a:ext cx="3831336" cy="770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5400" b="1" dirty="0"/>
              <a:t>Black Hole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FF8A8C-E143-33F3-4E0D-F5A3F4D245F1}"/>
              </a:ext>
            </a:extLst>
          </p:cNvPr>
          <p:cNvSpPr txBox="1">
            <a:spLocks/>
          </p:cNvSpPr>
          <p:nvPr/>
        </p:nvSpPr>
        <p:spPr>
          <a:xfrm>
            <a:off x="2647950" y="2982088"/>
            <a:ext cx="3753612" cy="84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>
                <a:solidFill>
                  <a:schemeClr val="tx2">
                    <a:lumMod val="90000"/>
                  </a:schemeClr>
                </a:solidFill>
              </a:rPr>
              <a:t>In the middle of 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76D60E-B65F-3DD2-2A55-016481096DD0}"/>
              </a:ext>
            </a:extLst>
          </p:cNvPr>
          <p:cNvSpPr txBox="1">
            <a:spLocks/>
          </p:cNvSpPr>
          <p:nvPr/>
        </p:nvSpPr>
        <p:spPr>
          <a:xfrm>
            <a:off x="5336286" y="3053335"/>
            <a:ext cx="3831336" cy="770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5400" b="1" dirty="0"/>
              <a:t>Galaxy</a:t>
            </a:r>
          </a:p>
        </p:txBody>
      </p:sp>
      <p:pic>
        <p:nvPicPr>
          <p:cNvPr id="10" name="Content Placeholder 4" descr="A black hole with a light beam coming out of it&#10;&#10;Description automatically generated">
            <a:extLst>
              <a:ext uri="{FF2B5EF4-FFF2-40B4-BE49-F238E27FC236}">
                <a16:creationId xmlns:a16="http://schemas.microsoft.com/office/drawing/2014/main" id="{35366E63-D6F0-6EA0-CC11-4A7CB533A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93" y="3804666"/>
            <a:ext cx="5062273" cy="284752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06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0B28A78-80E9-5C01-7A43-2DF87142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5"/>
            <a:ext cx="10515600" cy="953729"/>
          </a:xfrm>
        </p:spPr>
        <p:txBody>
          <a:bodyPr>
            <a:normAutofit/>
          </a:bodyPr>
          <a:lstStyle/>
          <a:p>
            <a:pPr algn="ctr"/>
            <a:r>
              <a:rPr lang="en-AU" sz="2800" b="1" u="sng" dirty="0"/>
              <a:t>Early 20</a:t>
            </a:r>
            <a:r>
              <a:rPr lang="en-AU" sz="2800" b="1" u="sng" baseline="30000" dirty="0"/>
              <a:t>th</a:t>
            </a:r>
            <a:r>
              <a:rPr lang="en-AU" sz="2800" b="1" u="sng" dirty="0"/>
              <a:t> Century: Lots of Big Changes To Our Understanding of Space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B09577-BBAE-1F86-DD5C-059EC97F80DD}"/>
              </a:ext>
            </a:extLst>
          </p:cNvPr>
          <p:cNvSpPr txBox="1"/>
          <p:nvPr/>
        </p:nvSpPr>
        <p:spPr>
          <a:xfrm>
            <a:off x="1001897" y="4864435"/>
            <a:ext cx="227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1920’</a:t>
            </a:r>
            <a:br>
              <a:rPr lang="en-AU" b="1" dirty="0"/>
            </a:br>
            <a:r>
              <a:rPr lang="en-AU" b="1" dirty="0"/>
              <a:t> Confirmation of other galaxies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BF66B1-3A3C-1476-C17D-9AE1773372AD}"/>
              </a:ext>
            </a:extLst>
          </p:cNvPr>
          <p:cNvSpPr txBox="1"/>
          <p:nvPr/>
        </p:nvSpPr>
        <p:spPr>
          <a:xfrm>
            <a:off x="9180354" y="4843679"/>
            <a:ext cx="227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1940’s</a:t>
            </a:r>
            <a:br>
              <a:rPr lang="en-AU" b="1" dirty="0"/>
            </a:br>
            <a:r>
              <a:rPr lang="en-AU" b="1" dirty="0"/>
              <a:t>The Universe is Expanding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51355E-B9D9-E9A7-79BE-839311EF3B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60" y="1587240"/>
            <a:ext cx="3110696" cy="42005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6" name="Picture 35" descr="A blue and purple spiral&#10;&#10;Description automatically generated">
            <a:extLst>
              <a:ext uri="{FF2B5EF4-FFF2-40B4-BE49-F238E27FC236}">
                <a16:creationId xmlns:a16="http://schemas.microsoft.com/office/drawing/2014/main" id="{D46E8414-B64A-35DF-81FF-5879EF4E4D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>
            <a:off x="9817726" y="2915921"/>
            <a:ext cx="768111" cy="615690"/>
          </a:xfrm>
          <a:prstGeom prst="rect">
            <a:avLst/>
          </a:prstGeom>
        </p:spPr>
      </p:pic>
      <p:pic>
        <p:nvPicPr>
          <p:cNvPr id="37" name="Picture 36" descr="A blue and purple spiral&#10;&#10;Description automatically generated">
            <a:extLst>
              <a:ext uri="{FF2B5EF4-FFF2-40B4-BE49-F238E27FC236}">
                <a16:creationId xmlns:a16="http://schemas.microsoft.com/office/drawing/2014/main" id="{2DC913A8-80DF-BD3D-81BE-476F8F02E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3904317">
            <a:off x="8560139" y="1504498"/>
            <a:ext cx="512084" cy="410468"/>
          </a:xfrm>
          <a:prstGeom prst="rect">
            <a:avLst/>
          </a:prstGeom>
        </p:spPr>
      </p:pic>
      <p:pic>
        <p:nvPicPr>
          <p:cNvPr id="38" name="Picture 37" descr="A blue and purple spiral&#10;&#10;Description automatically generated">
            <a:extLst>
              <a:ext uri="{FF2B5EF4-FFF2-40B4-BE49-F238E27FC236}">
                <a16:creationId xmlns:a16="http://schemas.microsoft.com/office/drawing/2014/main" id="{4D93462D-7FCC-6EE8-F04A-77893AE7F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14801988">
            <a:off x="11341368" y="1302925"/>
            <a:ext cx="512084" cy="410468"/>
          </a:xfrm>
          <a:prstGeom prst="rect">
            <a:avLst/>
          </a:prstGeom>
        </p:spPr>
      </p:pic>
      <p:pic>
        <p:nvPicPr>
          <p:cNvPr id="39" name="Picture 38" descr="A blue and purple spiral&#10;&#10;Description automatically generated">
            <a:extLst>
              <a:ext uri="{FF2B5EF4-FFF2-40B4-BE49-F238E27FC236}">
                <a16:creationId xmlns:a16="http://schemas.microsoft.com/office/drawing/2014/main" id="{AB0165F0-5255-1888-F566-BC029321C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18580324">
            <a:off x="11109892" y="3346631"/>
            <a:ext cx="512084" cy="410468"/>
          </a:xfrm>
          <a:prstGeom prst="rect">
            <a:avLst/>
          </a:prstGeom>
        </p:spPr>
      </p:pic>
      <p:pic>
        <p:nvPicPr>
          <p:cNvPr id="40" name="Picture 39" descr="A blue and purple spiral&#10;&#10;Description automatically generated">
            <a:extLst>
              <a:ext uri="{FF2B5EF4-FFF2-40B4-BE49-F238E27FC236}">
                <a16:creationId xmlns:a16="http://schemas.microsoft.com/office/drawing/2014/main" id="{7591A17F-AA41-294A-A6FB-6B37B09A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5134484">
            <a:off x="9986816" y="2080319"/>
            <a:ext cx="512084" cy="410468"/>
          </a:xfrm>
          <a:prstGeom prst="rect">
            <a:avLst/>
          </a:prstGeom>
        </p:spPr>
      </p:pic>
      <p:pic>
        <p:nvPicPr>
          <p:cNvPr id="41" name="Picture 40" descr="A blue and purple spiral&#10;&#10;Description automatically generated">
            <a:extLst>
              <a:ext uri="{FF2B5EF4-FFF2-40B4-BE49-F238E27FC236}">
                <a16:creationId xmlns:a16="http://schemas.microsoft.com/office/drawing/2014/main" id="{B849250C-22EC-2481-2E42-05B4AAE5F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10800000">
            <a:off x="8936815" y="3820257"/>
            <a:ext cx="512084" cy="410468"/>
          </a:xfrm>
          <a:prstGeom prst="rect">
            <a:avLst/>
          </a:prstGeom>
        </p:spPr>
      </p:pic>
      <p:pic>
        <p:nvPicPr>
          <p:cNvPr id="42" name="Picture 41" descr="A blue and purple spiral&#10;&#10;Description automatically generated">
            <a:extLst>
              <a:ext uri="{FF2B5EF4-FFF2-40B4-BE49-F238E27FC236}">
                <a16:creationId xmlns:a16="http://schemas.microsoft.com/office/drawing/2014/main" id="{A0A4809D-7E90-ACAC-BD5E-E8DD2A04A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15733146">
            <a:off x="10282981" y="3904202"/>
            <a:ext cx="512084" cy="410468"/>
          </a:xfrm>
          <a:prstGeom prst="rect">
            <a:avLst/>
          </a:prstGeom>
        </p:spPr>
      </p:pic>
      <p:pic>
        <p:nvPicPr>
          <p:cNvPr id="43" name="Picture 42" descr="A blue and purple spiral&#10;&#10;Description automatically generated">
            <a:extLst>
              <a:ext uri="{FF2B5EF4-FFF2-40B4-BE49-F238E27FC236}">
                <a16:creationId xmlns:a16="http://schemas.microsoft.com/office/drawing/2014/main" id="{D7C433A0-1702-E7AB-9BA6-AA2B54FB0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19433118">
            <a:off x="8593915" y="2690864"/>
            <a:ext cx="512084" cy="410468"/>
          </a:xfrm>
          <a:prstGeom prst="rect">
            <a:avLst/>
          </a:prstGeom>
        </p:spPr>
      </p:pic>
      <p:pic>
        <p:nvPicPr>
          <p:cNvPr id="44" name="Picture 43" descr="A blue and purple spiral&#10;&#10;Description automatically generated">
            <a:extLst>
              <a:ext uri="{FF2B5EF4-FFF2-40B4-BE49-F238E27FC236}">
                <a16:creationId xmlns:a16="http://schemas.microsoft.com/office/drawing/2014/main" id="{F9C4AFD4-9A36-BDBF-CC48-816730682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26" b="75000" l="12100" r="89000">
                        <a14:foregroundMark x1="15600" y1="65463" x2="15600" y2="65463"/>
                        <a14:foregroundMark x1="12100" y1="56944" x2="12100" y2="56944"/>
                        <a14:foregroundMark x1="26100" y1="54722" x2="26100" y2="54722"/>
                        <a14:foregroundMark x1="31200" y1="74444" x2="31200" y2="74444"/>
                        <a14:foregroundMark x1="30300" y1="63241" x2="30300" y2="63241"/>
                        <a14:foregroundMark x1="86400" y1="41759" x2="86400" y2="41759"/>
                        <a14:foregroundMark x1="77300" y1="21389" x2="77300" y2="21389"/>
                        <a14:foregroundMark x1="69900" y1="18426" x2="69900" y2="18426"/>
                        <a14:foregroundMark x1="89000" y1="38333" x2="89000" y2="38333"/>
                        <a14:foregroundMark x1="35700" y1="75000" x2="35700" y2="75000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5605" r="5588" b="19305"/>
          <a:stretch/>
        </p:blipFill>
        <p:spPr>
          <a:xfrm rot="6209689">
            <a:off x="11291314" y="2413820"/>
            <a:ext cx="512084" cy="4104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53C8EB8-09F7-5DA4-4519-ACF0338B2605}"/>
              </a:ext>
            </a:extLst>
          </p:cNvPr>
          <p:cNvSpPr txBox="1"/>
          <p:nvPr/>
        </p:nvSpPr>
        <p:spPr>
          <a:xfrm>
            <a:off x="4108346" y="5975755"/>
            <a:ext cx="387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Edwin Hubble at the Hooker Telescope, Mt Wilson Observatory, LA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4E03BA8-FC15-1C89-46BA-5F43BE16AB88}"/>
              </a:ext>
            </a:extLst>
          </p:cNvPr>
          <p:cNvCxnSpPr>
            <a:cxnSpLocks/>
            <a:stCxn id="36" idx="0"/>
            <a:endCxn id="40" idx="3"/>
          </p:cNvCxnSpPr>
          <p:nvPr/>
        </p:nvCxnSpPr>
        <p:spPr>
          <a:xfrm flipV="1">
            <a:off x="10201782" y="2540832"/>
            <a:ext cx="60832" cy="375089"/>
          </a:xfrm>
          <a:prstGeom prst="straightConnector1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F55D8A3-8BAC-CC04-BE2E-73E58AEC1EA3}"/>
              </a:ext>
            </a:extLst>
          </p:cNvPr>
          <p:cNvCxnSpPr>
            <a:cxnSpLocks/>
          </p:cNvCxnSpPr>
          <p:nvPr/>
        </p:nvCxnSpPr>
        <p:spPr>
          <a:xfrm flipH="1" flipV="1">
            <a:off x="9110212" y="3007048"/>
            <a:ext cx="601619" cy="1392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A6B857D-09FF-41A6-7187-8359753C59E7}"/>
              </a:ext>
            </a:extLst>
          </p:cNvPr>
          <p:cNvCxnSpPr>
            <a:cxnSpLocks/>
          </p:cNvCxnSpPr>
          <p:nvPr/>
        </p:nvCxnSpPr>
        <p:spPr>
          <a:xfrm flipV="1">
            <a:off x="10620098" y="1761447"/>
            <a:ext cx="834164" cy="11346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57C384-D682-84D4-88A9-5F426D4A4181}"/>
              </a:ext>
            </a:extLst>
          </p:cNvPr>
          <p:cNvCxnSpPr>
            <a:cxnSpLocks/>
          </p:cNvCxnSpPr>
          <p:nvPr/>
        </p:nvCxnSpPr>
        <p:spPr>
          <a:xfrm flipV="1">
            <a:off x="10653389" y="2756367"/>
            <a:ext cx="634650" cy="3899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D501D89-7F39-68D2-30F3-6A4DB278E369}"/>
              </a:ext>
            </a:extLst>
          </p:cNvPr>
          <p:cNvCxnSpPr>
            <a:cxnSpLocks/>
          </p:cNvCxnSpPr>
          <p:nvPr/>
        </p:nvCxnSpPr>
        <p:spPr>
          <a:xfrm>
            <a:off x="10351624" y="3509946"/>
            <a:ext cx="67771" cy="2238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5FF4ABE-5F9E-2B1D-6E78-231444BA0DEF}"/>
              </a:ext>
            </a:extLst>
          </p:cNvPr>
          <p:cNvCxnSpPr>
            <a:cxnSpLocks/>
          </p:cNvCxnSpPr>
          <p:nvPr/>
        </p:nvCxnSpPr>
        <p:spPr>
          <a:xfrm flipH="1">
            <a:off x="9448899" y="3463619"/>
            <a:ext cx="334941" cy="323552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AB7EA71-777A-6766-8184-7BC059B5B9BF}"/>
              </a:ext>
            </a:extLst>
          </p:cNvPr>
          <p:cNvCxnSpPr>
            <a:cxnSpLocks/>
          </p:cNvCxnSpPr>
          <p:nvPr/>
        </p:nvCxnSpPr>
        <p:spPr>
          <a:xfrm>
            <a:off x="10585837" y="3301843"/>
            <a:ext cx="458670" cy="1691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03F5605-7210-F9A1-0B68-9B17B89EF297}"/>
              </a:ext>
            </a:extLst>
          </p:cNvPr>
          <p:cNvCxnSpPr>
            <a:cxnSpLocks/>
          </p:cNvCxnSpPr>
          <p:nvPr/>
        </p:nvCxnSpPr>
        <p:spPr>
          <a:xfrm flipH="1" flipV="1">
            <a:off x="9042660" y="2014438"/>
            <a:ext cx="787004" cy="9869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8C5B741-22E0-9F8F-FF77-314B89AF96DE}"/>
              </a:ext>
            </a:extLst>
          </p:cNvPr>
          <p:cNvSpPr txBox="1"/>
          <p:nvPr/>
        </p:nvSpPr>
        <p:spPr>
          <a:xfrm>
            <a:off x="1343687" y="1015033"/>
            <a:ext cx="2273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 dirty="0"/>
              <a:t>Henrietta </a:t>
            </a:r>
            <a:r>
              <a:rPr lang="en-AU" sz="1400" i="1"/>
              <a:t>Swann Leavitt:</a:t>
            </a:r>
            <a:endParaRPr lang="en-AU" sz="1400" i="1" dirty="0"/>
          </a:p>
          <a:p>
            <a:pPr algn="ctr"/>
            <a:r>
              <a:rPr lang="en-AU" sz="1400" i="1" dirty="0"/>
              <a:t>Discovered Ruler for Galaxy Distance</a:t>
            </a:r>
          </a:p>
        </p:txBody>
      </p:sp>
      <p:pic>
        <p:nvPicPr>
          <p:cNvPr id="18" name="Picture 17" descr="A galaxy in space with stars with Gallery Arcturus in the background&#10;&#10;Description automatically generated">
            <a:extLst>
              <a:ext uri="{FF2B5EF4-FFF2-40B4-BE49-F238E27FC236}">
                <a16:creationId xmlns:a16="http://schemas.microsoft.com/office/drawing/2014/main" id="{3F6CFF1E-A224-E6B7-A2E7-D9FB1EAE0D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9" y="2565791"/>
            <a:ext cx="2416985" cy="17264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 descr="A person in a dress&#10;&#10;Description automatically generated">
            <a:extLst>
              <a:ext uri="{FF2B5EF4-FFF2-40B4-BE49-F238E27FC236}">
                <a16:creationId xmlns:a16="http://schemas.microsoft.com/office/drawing/2014/main" id="{249AA6B1-2550-86E6-C022-2B074B8EEE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5" y="1352804"/>
            <a:ext cx="1195661" cy="15872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32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DAC03D-C805-EF7F-1032-1EC75A49CAD5}"/>
              </a:ext>
            </a:extLst>
          </p:cNvPr>
          <p:cNvCxnSpPr>
            <a:cxnSpLocks/>
          </p:cNvCxnSpPr>
          <p:nvPr/>
        </p:nvCxnSpPr>
        <p:spPr>
          <a:xfrm>
            <a:off x="554181" y="1790327"/>
            <a:ext cx="11046691" cy="0"/>
          </a:xfrm>
          <a:prstGeom prst="straightConnector1">
            <a:avLst/>
          </a:prstGeom>
          <a:ln w="793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7C3241C-F330-5B90-5747-1153C652AD23}"/>
              </a:ext>
            </a:extLst>
          </p:cNvPr>
          <p:cNvSpPr/>
          <p:nvPr/>
        </p:nvSpPr>
        <p:spPr>
          <a:xfrm>
            <a:off x="1376217" y="1319537"/>
            <a:ext cx="9587345" cy="9537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rainbow spectrum with different colors&#10;&#10;Description automatically generated">
            <a:extLst>
              <a:ext uri="{FF2B5EF4-FFF2-40B4-BE49-F238E27FC236}">
                <a16:creationId xmlns:a16="http://schemas.microsoft.com/office/drawing/2014/main" id="{44CEA347-B66E-DE31-8468-7470F3543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1331" r="9208" b="13848"/>
          <a:stretch/>
        </p:blipFill>
        <p:spPr>
          <a:xfrm>
            <a:off x="4983040" y="1168279"/>
            <a:ext cx="2142836" cy="1325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metal telescope on a stand&#10;&#10;Description automatically generated">
            <a:extLst>
              <a:ext uri="{FF2B5EF4-FFF2-40B4-BE49-F238E27FC236}">
                <a16:creationId xmlns:a16="http://schemas.microsoft.com/office/drawing/2014/main" id="{FCF95AD3-641C-CEB3-7203-DC69DE9B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46" y="3888509"/>
            <a:ext cx="2302604" cy="184391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large satellite dish on a metal structure with Jodrell Bank Observatory in the background&#10;&#10;Description automatically generated">
            <a:extLst>
              <a:ext uri="{FF2B5EF4-FFF2-40B4-BE49-F238E27FC236}">
                <a16:creationId xmlns:a16="http://schemas.microsoft.com/office/drawing/2014/main" id="{C413C4D4-955C-6A56-0177-F8E8EA9396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77" y="3888509"/>
            <a:ext cx="2588322" cy="172641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0B28A78-80E9-5C01-7A43-2DF87142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5"/>
            <a:ext cx="10515600" cy="953729"/>
          </a:xfrm>
        </p:spPr>
        <p:txBody>
          <a:bodyPr>
            <a:normAutofit/>
          </a:bodyPr>
          <a:lstStyle/>
          <a:p>
            <a:pPr algn="ctr"/>
            <a:r>
              <a:rPr lang="en-AU" sz="2800" b="1" u="sng" dirty="0"/>
              <a:t>1930’s: Radio Telescopes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0B03A-8C07-BC15-F8FC-8C4FB116E7B5}"/>
              </a:ext>
            </a:extLst>
          </p:cNvPr>
          <p:cNvSpPr txBox="1"/>
          <p:nvPr/>
        </p:nvSpPr>
        <p:spPr>
          <a:xfrm>
            <a:off x="2628025" y="1492585"/>
            <a:ext cx="11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Radio</a:t>
            </a:r>
          </a:p>
          <a:p>
            <a:pPr algn="ctr"/>
            <a:r>
              <a:rPr lang="en-AU" dirty="0"/>
              <a:t>Waves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D66E7-9869-51EC-BE34-A02839D8E46B}"/>
              </a:ext>
            </a:extLst>
          </p:cNvPr>
          <p:cNvSpPr txBox="1"/>
          <p:nvPr/>
        </p:nvSpPr>
        <p:spPr>
          <a:xfrm>
            <a:off x="8135282" y="1577005"/>
            <a:ext cx="99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X-Rays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6A82E-8AEE-9081-0C19-23944E8A05F3}"/>
              </a:ext>
            </a:extLst>
          </p:cNvPr>
          <p:cNvSpPr txBox="1"/>
          <p:nvPr/>
        </p:nvSpPr>
        <p:spPr>
          <a:xfrm>
            <a:off x="9609943" y="1513471"/>
            <a:ext cx="104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Gamma Rays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AFCDF2-DDF5-D765-74D4-A3D1ABFD6A9F}"/>
              </a:ext>
            </a:extLst>
          </p:cNvPr>
          <p:cNvCxnSpPr>
            <a:cxnSpLocks/>
          </p:cNvCxnSpPr>
          <p:nvPr/>
        </p:nvCxnSpPr>
        <p:spPr>
          <a:xfrm flipH="1">
            <a:off x="1342633" y="2273266"/>
            <a:ext cx="1446748" cy="16152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C42490-3BDD-081F-DD29-50025F6FEF97}"/>
              </a:ext>
            </a:extLst>
          </p:cNvPr>
          <p:cNvCxnSpPr>
            <a:cxnSpLocks/>
          </p:cNvCxnSpPr>
          <p:nvPr/>
        </p:nvCxnSpPr>
        <p:spPr>
          <a:xfrm>
            <a:off x="3597921" y="2273266"/>
            <a:ext cx="340722" cy="16152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CE08FB-F864-0797-5F0F-FA43DA9D88E5}"/>
              </a:ext>
            </a:extLst>
          </p:cNvPr>
          <p:cNvCxnSpPr>
            <a:cxnSpLocks/>
          </p:cNvCxnSpPr>
          <p:nvPr/>
        </p:nvCxnSpPr>
        <p:spPr>
          <a:xfrm>
            <a:off x="7159460" y="2493842"/>
            <a:ext cx="293990" cy="1394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F094D7-49AD-264A-5EC5-A3FEEFA3CBBB}"/>
              </a:ext>
            </a:extLst>
          </p:cNvPr>
          <p:cNvCxnSpPr>
            <a:cxnSpLocks/>
          </p:cNvCxnSpPr>
          <p:nvPr/>
        </p:nvCxnSpPr>
        <p:spPr>
          <a:xfrm>
            <a:off x="4983040" y="2509700"/>
            <a:ext cx="167806" cy="1378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7C5957E-618E-F2B7-D7F6-5FB0A4AB9EE5}"/>
              </a:ext>
            </a:extLst>
          </p:cNvPr>
          <p:cNvSpPr txBox="1"/>
          <p:nvPr/>
        </p:nvSpPr>
        <p:spPr>
          <a:xfrm>
            <a:off x="1682633" y="5732427"/>
            <a:ext cx="217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Radio Telescope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827C61-0154-67F5-FCA1-020B67DF1EA3}"/>
              </a:ext>
            </a:extLst>
          </p:cNvPr>
          <p:cNvSpPr txBox="1"/>
          <p:nvPr/>
        </p:nvSpPr>
        <p:spPr>
          <a:xfrm>
            <a:off x="4979196" y="5732427"/>
            <a:ext cx="264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Optical Telescope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86514-A5E7-4329-5E04-9CBE2976BADF}"/>
              </a:ext>
            </a:extLst>
          </p:cNvPr>
          <p:cNvSpPr txBox="1"/>
          <p:nvPr/>
        </p:nvSpPr>
        <p:spPr>
          <a:xfrm>
            <a:off x="3491368" y="815855"/>
            <a:ext cx="173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Infrared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9EB524-0638-C7B9-9334-F2DA9C01FA24}"/>
              </a:ext>
            </a:extLst>
          </p:cNvPr>
          <p:cNvSpPr txBox="1"/>
          <p:nvPr/>
        </p:nvSpPr>
        <p:spPr>
          <a:xfrm>
            <a:off x="6915658" y="807145"/>
            <a:ext cx="173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Ultraviolet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657768-B582-EFA1-1B79-A808466F3968}"/>
              </a:ext>
            </a:extLst>
          </p:cNvPr>
          <p:cNvSpPr txBox="1"/>
          <p:nvPr/>
        </p:nvSpPr>
        <p:spPr>
          <a:xfrm>
            <a:off x="5222906" y="2643966"/>
            <a:ext cx="173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Visible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B6C2D7-7A77-2D73-5035-4ED596053C9A}"/>
                  </a:ext>
                </a:extLst>
              </p:cNvPr>
              <p:cNvSpPr txBox="1"/>
              <p:nvPr/>
            </p:nvSpPr>
            <p:spPr>
              <a:xfrm>
                <a:off x="7658466" y="3456908"/>
                <a:ext cx="4321097" cy="249299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endParaRPr lang="en-AU" b="1" i="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𝐍𝐚𝐤𝐞𝐝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𝐞𝐲𝐞</m:t>
                      </m:r>
                      <m:r>
                        <a:rPr lang="en-AU" b="1" i="1" dirty="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𝐓𝐞𝐥𝐞𝐬𝐜𝐨𝐩𝐞𝐬</m:t>
                      </m:r>
                    </m:oMath>
                  </m:oMathPara>
                </a14:m>
                <a:endParaRPr lang="en-AU" b="1" i="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:br>
                  <a:rPr lang="en-AU" b="1" i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𝐓𝐞𝐥𝐞𝐬𝐜𝐨𝐩𝐞𝐬</m:t>
                      </m:r>
                      <m:r>
                        <a:rPr lang="en-AU" b="1" i="1" dirty="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𝐁𝐢𝐠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𝐓𝐞𝐥𝐞𝐬𝐜𝐨𝐩𝐞𝐬</m:t>
                      </m:r>
                    </m:oMath>
                  </m:oMathPara>
                </a14:m>
                <a:endParaRPr lang="en-AU" b="1" i="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:br>
                  <a:rPr lang="en-AU" b="1" i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𝐁𝐢𝐠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𝐓𝐞𝐥𝐞𝐬𝐜𝐨𝐩𝐞𝐬</m:t>
                      </m:r>
                      <m:r>
                        <a:rPr lang="en-AU" b="1" i="1" dirty="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𝐅𝐚𝐧𝐜𝐲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1" i="0" dirty="0" smtClean="0">
                          <a:latin typeface="Cambria Math" panose="02040503050406030204" pitchFamily="18" charset="0"/>
                        </a:rPr>
                        <m:t>𝐓𝐞𝐥𝐞𝐬𝐜𝐨𝐩𝐞𝐬</m:t>
                      </m:r>
                    </m:oMath>
                  </m:oMathPara>
                </a14:m>
                <a:endParaRPr lang="en-AU" b="1" dirty="0"/>
              </a:p>
              <a:p>
                <a:pPr>
                  <a:spcBef>
                    <a:spcPts val="1200"/>
                  </a:spcBef>
                </a:pPr>
                <a:endParaRPr lang="en-AU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B6C2D7-7A77-2D73-5035-4ED596053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466" y="3456908"/>
                <a:ext cx="4321097" cy="24929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71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0E06-017A-24C7-406C-3E2CC0C2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1960’s: The Search for a “Radio Galaxy”</a:t>
            </a:r>
          </a:p>
        </p:txBody>
      </p:sp>
      <p:pic>
        <p:nvPicPr>
          <p:cNvPr id="11" name="Picture 10" descr="A large satellite dish at sunset&#10;&#10;Description automatically generated">
            <a:extLst>
              <a:ext uri="{FF2B5EF4-FFF2-40B4-BE49-F238E27FC236}">
                <a16:creationId xmlns:a16="http://schemas.microsoft.com/office/drawing/2014/main" id="{28FE75EA-54A1-1413-F5B3-87384F39E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24" y="2990451"/>
            <a:ext cx="2329685" cy="2908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30EA82-D6F0-2B46-F3AC-69429CD367C1}"/>
              </a:ext>
            </a:extLst>
          </p:cNvPr>
          <p:cNvSpPr txBox="1"/>
          <p:nvPr/>
        </p:nvSpPr>
        <p:spPr>
          <a:xfrm>
            <a:off x="1118472" y="6056497"/>
            <a:ext cx="334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Parkes Radio Telescope, NSW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3CEAC4-E9D8-FC8A-E093-9A3066855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985"/>
                    </a14:imgEffect>
                    <a14:imgEffect>
                      <a14:saturation sat="51000"/>
                    </a14:imgEffect>
                    <a14:imgEffect>
                      <a14:brightnessContrast bright="33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0826" y="1974188"/>
            <a:ext cx="5362974" cy="3260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E3A85E-4E01-2087-417E-255E4ED5F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 am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985"/>
                    </a14:imgEffect>
                    <a14:imgEffect>
                      <a14:saturation sat="51000"/>
                    </a14:imgEffect>
                    <a14:imgEffect>
                      <a14:brightnessContrast bright="33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0826" y="1993238"/>
            <a:ext cx="5362974" cy="3260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0B1387C-C920-602D-0A34-23DDE102712A}"/>
              </a:ext>
            </a:extLst>
          </p:cNvPr>
          <p:cNvSpPr/>
          <p:nvPr/>
        </p:nvSpPr>
        <p:spPr>
          <a:xfrm>
            <a:off x="6096000" y="1993238"/>
            <a:ext cx="5257800" cy="3241894"/>
          </a:xfrm>
          <a:prstGeom prst="ellipse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B78606-A387-81AE-8A0F-88C2BBD6DE27}"/>
              </a:ext>
            </a:extLst>
          </p:cNvPr>
          <p:cNvSpPr txBox="1"/>
          <p:nvPr/>
        </p:nvSpPr>
        <p:spPr>
          <a:xfrm>
            <a:off x="6858000" y="5410166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Loud Radio Source </a:t>
            </a:r>
            <a:r>
              <a:rPr lang="en-AU" b="1" i="1" dirty="0"/>
              <a:t>Somewhere</a:t>
            </a:r>
            <a:r>
              <a:rPr lang="en-AU" b="1" dirty="0"/>
              <a:t> In Here</a:t>
            </a:r>
          </a:p>
        </p:txBody>
      </p:sp>
      <p:pic>
        <p:nvPicPr>
          <p:cNvPr id="29" name="Picture 28" descr="A radio tower with waves&#10;&#10;Description automatically generated">
            <a:extLst>
              <a:ext uri="{FF2B5EF4-FFF2-40B4-BE49-F238E27FC236}">
                <a16:creationId xmlns:a16="http://schemas.microsoft.com/office/drawing/2014/main" id="{00232C68-A429-5F35-611C-AB7121712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69" b="81624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>
          <a:xfrm flipH="1">
            <a:off x="8036550" y="2540718"/>
            <a:ext cx="1428129" cy="2078908"/>
          </a:xfrm>
          <a:prstGeom prst="rect">
            <a:avLst/>
          </a:prstGeom>
        </p:spPr>
      </p:pic>
      <p:pic>
        <p:nvPicPr>
          <p:cNvPr id="7" name="Content Placeholder 6" descr="A movie cover with a group of men smiling&#10;&#10;Description automatically generated">
            <a:extLst>
              <a:ext uri="{FF2B5EF4-FFF2-40B4-BE49-F238E27FC236}">
                <a16:creationId xmlns:a16="http://schemas.microsoft.com/office/drawing/2014/main" id="{645895E4-433F-5C3A-534F-B938FCDDA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15" y="1551680"/>
            <a:ext cx="1974299" cy="2877542"/>
          </a:xfrm>
        </p:spPr>
      </p:pic>
    </p:spTree>
    <p:extLst>
      <p:ext uri="{BB962C8B-B14F-4D97-AF65-F5344CB8AC3E}">
        <p14:creationId xmlns:p14="http://schemas.microsoft.com/office/powerpoint/2010/main" val="65969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64B067-2F7F-5303-18BE-1DEF01A06C4E}"/>
              </a:ext>
            </a:extLst>
          </p:cNvPr>
          <p:cNvCxnSpPr/>
          <p:nvPr/>
        </p:nvCxnSpPr>
        <p:spPr>
          <a:xfrm flipH="1">
            <a:off x="2923063" y="2609850"/>
            <a:ext cx="7049612" cy="2133600"/>
          </a:xfrm>
          <a:prstGeom prst="line">
            <a:avLst/>
          </a:prstGeom>
          <a:ln w="31750">
            <a:solidFill>
              <a:srgbClr val="92D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atellite dish at night&#10;&#10;Description automatically generated">
            <a:extLst>
              <a:ext uri="{FF2B5EF4-FFF2-40B4-BE49-F238E27FC236}">
                <a16:creationId xmlns:a16="http://schemas.microsoft.com/office/drawing/2014/main" id="{05B46DF3-6F8E-4314-5EE2-2D81CA58C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r="15991"/>
          <a:stretch/>
        </p:blipFill>
        <p:spPr>
          <a:xfrm>
            <a:off x="685801" y="4743450"/>
            <a:ext cx="2237262" cy="194309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F229634-C11D-557E-812E-86BCD72B47C6}"/>
              </a:ext>
            </a:extLst>
          </p:cNvPr>
          <p:cNvSpPr/>
          <p:nvPr/>
        </p:nvSpPr>
        <p:spPr>
          <a:xfrm>
            <a:off x="9905342" y="2116136"/>
            <a:ext cx="750889" cy="750889"/>
          </a:xfrm>
          <a:prstGeom prst="ellipse">
            <a:avLst/>
          </a:prstGeom>
          <a:effectLst>
            <a:glow rad="127000">
              <a:schemeClr val="accent1">
                <a:alpha val="5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 descr="A radio tower with waves&#10;&#10;Description automatically generated">
            <a:extLst>
              <a:ext uri="{FF2B5EF4-FFF2-40B4-BE49-F238E27FC236}">
                <a16:creationId xmlns:a16="http://schemas.microsoft.com/office/drawing/2014/main" id="{C7EE3BA4-755F-947C-B331-F23F58C7F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9" b="81624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>
          <a:xfrm flipH="1">
            <a:off x="10098687" y="2226500"/>
            <a:ext cx="364200" cy="530161"/>
          </a:xfrm>
          <a:prstGeom prst="rect">
            <a:avLst/>
          </a:prstGeom>
        </p:spPr>
      </p:pic>
      <p:pic>
        <p:nvPicPr>
          <p:cNvPr id="18" name="Picture 17" descr="Closeup of the Moon transparent png | free image by rawpixel ...">
            <a:extLst>
              <a:ext uri="{FF2B5EF4-FFF2-40B4-BE49-F238E27FC236}">
                <a16:creationId xmlns:a16="http://schemas.microsoft.com/office/drawing/2014/main" id="{CA0B1ADC-297C-B1AA-87FF-1D9CAECC50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11989" r="11552" b="11921"/>
          <a:stretch/>
        </p:blipFill>
        <p:spPr bwMode="auto">
          <a:xfrm>
            <a:off x="6507365" y="3479324"/>
            <a:ext cx="1719552" cy="1711326"/>
          </a:xfrm>
          <a:prstGeom prst="ellipse">
            <a:avLst/>
          </a:prstGeom>
          <a:solidFill>
            <a:schemeClr val="bg1"/>
          </a:solidFill>
          <a:ln w="31750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E49961AA-8B9B-95F5-94E2-3A3E3EC0BEE2}"/>
              </a:ext>
            </a:extLst>
          </p:cNvPr>
          <p:cNvSpPr/>
          <p:nvPr/>
        </p:nvSpPr>
        <p:spPr>
          <a:xfrm>
            <a:off x="-7850661" y="-856656"/>
            <a:ext cx="15701322" cy="15086409"/>
          </a:xfrm>
          <a:prstGeom prst="arc">
            <a:avLst>
              <a:gd name="adj1" fmla="val 19146822"/>
              <a:gd name="adj2" fmla="val 0"/>
            </a:avLst>
          </a:prstGeom>
          <a:ln w="28575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E3FD8B-6E27-D19F-6402-F6C71AF5B432}"/>
              </a:ext>
            </a:extLst>
          </p:cNvPr>
          <p:cNvSpPr txBox="1"/>
          <p:nvPr/>
        </p:nvSpPr>
        <p:spPr>
          <a:xfrm>
            <a:off x="8093876" y="3861435"/>
            <a:ext cx="281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Moon moves in front: Signal Turns Off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2528D0-715B-3F97-25FD-22DEA1F986AD}"/>
              </a:ext>
            </a:extLst>
          </p:cNvPr>
          <p:cNvSpPr txBox="1"/>
          <p:nvPr/>
        </p:nvSpPr>
        <p:spPr>
          <a:xfrm>
            <a:off x="3115442" y="2029915"/>
            <a:ext cx="281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Moon moves out of the way front: Signal Turns Back 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3338D7-81AA-D0E6-C6F6-C0FEE697E128}"/>
              </a:ext>
            </a:extLst>
          </p:cNvPr>
          <p:cNvSpPr txBox="1"/>
          <p:nvPr/>
        </p:nvSpPr>
        <p:spPr>
          <a:xfrm>
            <a:off x="1966885" y="3368532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Previous Best</a:t>
            </a:r>
            <a:br>
              <a:rPr lang="en-AU" sz="1400" dirty="0">
                <a:solidFill>
                  <a:schemeClr val="accent1">
                    <a:lumMod val="25000"/>
                    <a:lumOff val="75000"/>
                  </a:schemeClr>
                </a:solidFill>
              </a:rPr>
            </a:br>
            <a:r>
              <a:rPr lang="en-AU" sz="14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Position Range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20FDA8-E46C-C32F-F28A-8DBA76B6B7BE}"/>
              </a:ext>
            </a:extLst>
          </p:cNvPr>
          <p:cNvSpPr/>
          <p:nvPr/>
        </p:nvSpPr>
        <p:spPr>
          <a:xfrm>
            <a:off x="-88900" y="-1206500"/>
            <a:ext cx="46437" cy="114749"/>
          </a:xfrm>
          <a:custGeom>
            <a:avLst/>
            <a:gdLst>
              <a:gd name="connsiteX0" fmla="*/ 0 w 46437"/>
              <a:gd name="connsiteY0" fmla="*/ 50800 h 114749"/>
              <a:gd name="connsiteX1" fmla="*/ 0 w 46437"/>
              <a:gd name="connsiteY1" fmla="*/ 0 h 11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37" h="114749">
                <a:moveTo>
                  <a:pt x="0" y="50800"/>
                </a:moveTo>
                <a:cubicBezTo>
                  <a:pt x="40216" y="113241"/>
                  <a:pt x="80433" y="175683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A22CF6-BD68-B0C3-D8B8-C1E671367BCB}"/>
              </a:ext>
            </a:extLst>
          </p:cNvPr>
          <p:cNvCxnSpPr>
            <a:cxnSpLocks/>
          </p:cNvCxnSpPr>
          <p:nvPr/>
        </p:nvCxnSpPr>
        <p:spPr>
          <a:xfrm>
            <a:off x="7672388" y="5133975"/>
            <a:ext cx="178273" cy="6762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ACF461-1060-0C5D-DEEE-5B1A065F84A4}"/>
              </a:ext>
            </a:extLst>
          </p:cNvPr>
          <p:cNvCxnSpPr>
            <a:cxnSpLocks/>
          </p:cNvCxnSpPr>
          <p:nvPr/>
        </p:nvCxnSpPr>
        <p:spPr>
          <a:xfrm flipH="1">
            <a:off x="2914950" y="3517900"/>
            <a:ext cx="581976" cy="1203165"/>
          </a:xfrm>
          <a:prstGeom prst="line">
            <a:avLst/>
          </a:prstGeom>
          <a:ln w="19050">
            <a:solidFill>
              <a:schemeClr val="accent1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F0D2CE-3AE1-7BEC-29EC-676F497C86CA}"/>
              </a:ext>
            </a:extLst>
          </p:cNvPr>
          <p:cNvCxnSpPr>
            <a:cxnSpLocks/>
          </p:cNvCxnSpPr>
          <p:nvPr/>
        </p:nvCxnSpPr>
        <p:spPr>
          <a:xfrm flipH="1" flipV="1">
            <a:off x="2923063" y="4743450"/>
            <a:ext cx="1318004" cy="589304"/>
          </a:xfrm>
          <a:prstGeom prst="line">
            <a:avLst/>
          </a:prstGeom>
          <a:ln w="19050">
            <a:solidFill>
              <a:schemeClr val="accent1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F366EF-1169-1A96-C0F0-23D573335A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AU" b="1" dirty="0"/>
              <a:t>Lunar Occultation</a:t>
            </a:r>
            <a:endParaRPr lang="en-AU" sz="3600" i="1" dirty="0"/>
          </a:p>
        </p:txBody>
      </p:sp>
      <p:pic>
        <p:nvPicPr>
          <p:cNvPr id="12" name="Picture 11" descr="Closeup of the Moon transparent png | free image by rawpixel ...">
            <a:extLst>
              <a:ext uri="{FF2B5EF4-FFF2-40B4-BE49-F238E27FC236}">
                <a16:creationId xmlns:a16="http://schemas.microsoft.com/office/drawing/2014/main" id="{5358FB82-C739-012B-3A2C-E3804EE69B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11989" r="11552" b="11921"/>
          <a:stretch/>
        </p:blipFill>
        <p:spPr bwMode="auto">
          <a:xfrm>
            <a:off x="5998031" y="1806574"/>
            <a:ext cx="1719552" cy="1711326"/>
          </a:xfrm>
          <a:prstGeom prst="ellipse">
            <a:avLst/>
          </a:prstGeom>
          <a:ln w="6350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203200" dist="139700" dir="18900000" sx="96000" sy="96000" algn="bl" rotWithShape="0">
              <a:schemeClr val="tx1">
                <a:alpha val="41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4420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DE7976-539D-E136-50D0-91CBF9EDD101}"/>
                  </a:ext>
                </a:extLst>
              </p14:cNvPr>
              <p14:cNvContentPartPr/>
              <p14:nvPr/>
            </p14:nvContentPartPr>
            <p14:xfrm>
              <a:off x="1159897" y="2320270"/>
              <a:ext cx="5190120" cy="1606273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DE7976-539D-E136-50D0-91CBF9EDD1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1257" y="2311630"/>
                <a:ext cx="5207760" cy="162391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3B9B97D-D13A-BFE1-95F2-9A8DE993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u="sng" dirty="0"/>
              <a:t>3C-273</a:t>
            </a:r>
            <a:r>
              <a:rPr lang="en-AU" b="1" dirty="0"/>
              <a:t> </a:t>
            </a:r>
            <a:r>
              <a:rPr lang="en-AU" dirty="0"/>
              <a:t>- </a:t>
            </a:r>
            <a:r>
              <a:rPr lang="en-AU" sz="4400" dirty="0"/>
              <a:t>Looks Like a Star, but…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01BC9-25EA-D75D-D8D8-C1BFB5FEFBAC}"/>
              </a:ext>
            </a:extLst>
          </p:cNvPr>
          <p:cNvSpPr txBox="1"/>
          <p:nvPr/>
        </p:nvSpPr>
        <p:spPr>
          <a:xfrm>
            <a:off x="692713" y="1824038"/>
            <a:ext cx="1431055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>
              <a:solidFill>
                <a:srgbClr val="FF0000"/>
              </a:solidFill>
            </a:endParaRPr>
          </a:p>
          <a:p>
            <a:pPr algn="ctr"/>
            <a:r>
              <a:rPr lang="en-AU" b="1" dirty="0">
                <a:solidFill>
                  <a:srgbClr val="FF0000"/>
                </a:solidFill>
              </a:rPr>
              <a:t>Fast?</a:t>
            </a:r>
          </a:p>
          <a:p>
            <a:pPr algn="ctr"/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8F909-0FE4-3C57-F358-C3CFD0E3DFB3}"/>
              </a:ext>
            </a:extLst>
          </p:cNvPr>
          <p:cNvSpPr txBox="1"/>
          <p:nvPr/>
        </p:nvSpPr>
        <p:spPr>
          <a:xfrm>
            <a:off x="2840763" y="1824038"/>
            <a:ext cx="166453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/>
          </a:p>
          <a:p>
            <a:pPr algn="ctr"/>
            <a:r>
              <a:rPr lang="en-AU" b="1" dirty="0"/>
              <a:t>Distant!</a:t>
            </a:r>
          </a:p>
          <a:p>
            <a:pPr algn="ctr"/>
            <a:endParaRPr lang="en-A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64FDF-1B9C-1A75-7E1B-6F5B05AE84C2}"/>
              </a:ext>
            </a:extLst>
          </p:cNvPr>
          <p:cNvSpPr txBox="1"/>
          <p:nvPr/>
        </p:nvSpPr>
        <p:spPr>
          <a:xfrm>
            <a:off x="5136177" y="1820167"/>
            <a:ext cx="158027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>
              <a:solidFill>
                <a:srgbClr val="FF0000"/>
              </a:solidFill>
            </a:endParaRPr>
          </a:p>
          <a:p>
            <a:pPr algn="ctr"/>
            <a:r>
              <a:rPr lang="en-AU" b="1" dirty="0">
                <a:solidFill>
                  <a:srgbClr val="FF0000"/>
                </a:solidFill>
              </a:rPr>
              <a:t>Bright?</a:t>
            </a:r>
          </a:p>
          <a:p>
            <a:pPr algn="ctr"/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3CE38-4589-258A-6977-305E7D6CE2C2}"/>
              </a:ext>
            </a:extLst>
          </p:cNvPr>
          <p:cNvSpPr txBox="1"/>
          <p:nvPr/>
        </p:nvSpPr>
        <p:spPr>
          <a:xfrm>
            <a:off x="1038029" y="3264972"/>
            <a:ext cx="149273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/>
          </a:p>
          <a:p>
            <a:pPr algn="ctr"/>
            <a:r>
              <a:rPr lang="en-AU" b="1" dirty="0"/>
              <a:t>Galaxy!</a:t>
            </a:r>
          </a:p>
          <a:p>
            <a:pPr algn="ctr"/>
            <a:endParaRPr lang="en-AU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C33EF-5C71-EB67-F83C-5318280E9D11}"/>
              </a:ext>
            </a:extLst>
          </p:cNvPr>
          <p:cNvSpPr txBox="1"/>
          <p:nvPr/>
        </p:nvSpPr>
        <p:spPr>
          <a:xfrm>
            <a:off x="3272165" y="3270964"/>
            <a:ext cx="139771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>
              <a:solidFill>
                <a:srgbClr val="FF0000"/>
              </a:solidFill>
            </a:endParaRPr>
          </a:p>
          <a:p>
            <a:pPr algn="ctr"/>
            <a:r>
              <a:rPr lang="en-AU" b="1" dirty="0">
                <a:solidFill>
                  <a:srgbClr val="FF0000"/>
                </a:solidFill>
              </a:rPr>
              <a:t>Small?</a:t>
            </a:r>
          </a:p>
          <a:p>
            <a:pPr algn="ctr"/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066FED-2D9B-9FCC-0E89-0DFCA7949664}"/>
              </a:ext>
            </a:extLst>
          </p:cNvPr>
          <p:cNvSpPr txBox="1">
            <a:spLocks/>
          </p:cNvSpPr>
          <p:nvPr/>
        </p:nvSpPr>
        <p:spPr>
          <a:xfrm>
            <a:off x="1943100" y="4985743"/>
            <a:ext cx="7715250" cy="786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dirty="0"/>
              <a:t>Qu</a:t>
            </a:r>
            <a:r>
              <a:rPr lang="en-AU" i="1" dirty="0">
                <a:solidFill>
                  <a:schemeClr val="tx2">
                    <a:lumMod val="50000"/>
                  </a:schemeClr>
                </a:solidFill>
              </a:rPr>
              <a:t>asi</a:t>
            </a:r>
            <a:r>
              <a:rPr lang="en-AU" dirty="0"/>
              <a:t> </a:t>
            </a:r>
            <a:r>
              <a:rPr lang="en-AU" b="1" dirty="0"/>
              <a:t>S</a:t>
            </a:r>
            <a:r>
              <a:rPr lang="en-AU" i="1" dirty="0">
                <a:solidFill>
                  <a:schemeClr val="tx2">
                    <a:lumMod val="50000"/>
                  </a:schemeClr>
                </a:solidFill>
              </a:rPr>
              <a:t>tell</a:t>
            </a:r>
            <a:r>
              <a:rPr lang="en-AU" b="1" dirty="0"/>
              <a:t>ar</a:t>
            </a:r>
            <a:r>
              <a:rPr lang="en-AU" dirty="0"/>
              <a:t> </a:t>
            </a:r>
            <a:r>
              <a:rPr lang="en-AU" i="1" dirty="0">
                <a:solidFill>
                  <a:schemeClr val="tx2">
                    <a:lumMod val="50000"/>
                  </a:schemeClr>
                </a:solidFill>
              </a:rPr>
              <a:t>Radio Source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CCCDCC3-51A8-F04F-B404-2CEAEA317E60}"/>
              </a:ext>
            </a:extLst>
          </p:cNvPr>
          <p:cNvSpPr txBox="1">
            <a:spLocks/>
          </p:cNvSpPr>
          <p:nvPr/>
        </p:nvSpPr>
        <p:spPr>
          <a:xfrm>
            <a:off x="4019550" y="6105783"/>
            <a:ext cx="4152900" cy="67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dirty="0"/>
              <a:t>Quasar</a:t>
            </a:r>
            <a:endParaRPr lang="en-AU" i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72EEDA-7DAF-6115-B40C-42365480320C}"/>
              </a:ext>
            </a:extLst>
          </p:cNvPr>
          <p:cNvCxnSpPr/>
          <p:nvPr/>
        </p:nvCxnSpPr>
        <p:spPr>
          <a:xfrm>
            <a:off x="6096000" y="5618612"/>
            <a:ext cx="0" cy="4568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CA6A0D-2E65-E10D-40DB-E7C82CF406C0}"/>
              </a:ext>
            </a:extLst>
          </p:cNvPr>
          <p:cNvSpPr txBox="1"/>
          <p:nvPr/>
        </p:nvSpPr>
        <p:spPr>
          <a:xfrm>
            <a:off x="5679973" y="3285652"/>
            <a:ext cx="149273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/>
          </a:p>
          <a:p>
            <a:pPr algn="ctr"/>
            <a:r>
              <a:rPr lang="en-AU" b="1" dirty="0"/>
              <a:t>?</a:t>
            </a:r>
          </a:p>
          <a:p>
            <a:pPr algn="ctr"/>
            <a:endParaRPr lang="en-AU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52FFEA-689E-46B1-F79C-131B94230403}"/>
                  </a:ext>
                </a:extLst>
              </p14:cNvPr>
              <p14:cNvContentPartPr/>
              <p14:nvPr/>
            </p14:nvContentPartPr>
            <p14:xfrm>
              <a:off x="1995817" y="183859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52FFEA-689E-46B1-F79C-131B942304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6817" y="18299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42B07E-BB3E-C3CB-DBE7-2B9E1860D85B}"/>
                  </a:ext>
                </a:extLst>
              </p14:cNvPr>
              <p14:cNvContentPartPr/>
              <p14:nvPr/>
            </p14:nvContentPartPr>
            <p14:xfrm>
              <a:off x="2663515" y="2236148"/>
              <a:ext cx="168480" cy="25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42B07E-BB3E-C3CB-DBE7-2B9E1860D8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4515" y="2227148"/>
                <a:ext cx="1861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D094B2-C62C-2BFE-4FD3-70C366B28A4B}"/>
                  </a:ext>
                </a:extLst>
              </p14:cNvPr>
              <p14:cNvContentPartPr/>
              <p14:nvPr/>
            </p14:nvContentPartPr>
            <p14:xfrm>
              <a:off x="4942885" y="2249400"/>
              <a:ext cx="168480" cy="259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D094B2-C62C-2BFE-4FD3-70C366B28A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3885" y="2240400"/>
                <a:ext cx="1861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521BB5E-DC0D-2CD6-6A16-0980B277C63A}"/>
                  </a:ext>
                </a:extLst>
              </p14:cNvPr>
              <p14:cNvContentPartPr/>
              <p14:nvPr/>
            </p14:nvContentPartPr>
            <p14:xfrm>
              <a:off x="3090993" y="3786824"/>
              <a:ext cx="168480" cy="259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521BB5E-DC0D-2CD6-6A16-0980B277C6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1993" y="3777824"/>
                <a:ext cx="1861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864F9BF-3286-D485-1F63-3F714FBECD08}"/>
                  </a:ext>
                </a:extLst>
              </p14:cNvPr>
              <p14:cNvContentPartPr/>
              <p14:nvPr/>
            </p14:nvContentPartPr>
            <p14:xfrm>
              <a:off x="5459719" y="3750209"/>
              <a:ext cx="168480" cy="259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864F9BF-3286-D485-1F63-3F714FBECD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50719" y="3741209"/>
                <a:ext cx="1861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F4F1429-2E26-26A2-26C1-78258044179F}"/>
                  </a:ext>
                </a:extLst>
              </p14:cNvPr>
              <p14:cNvContentPartPr/>
              <p14:nvPr/>
            </p14:nvContentPartPr>
            <p14:xfrm rot="10183295">
              <a:off x="2815915" y="3024653"/>
              <a:ext cx="168480" cy="259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F4F1429-2E26-26A2-26C1-7825804417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0183295">
                <a:off x="2806915" y="3015653"/>
                <a:ext cx="186120" cy="27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E6862545-67C8-473F-B534-7D52B10D5A2F}"/>
              </a:ext>
            </a:extLst>
          </p:cNvPr>
          <p:cNvGrpSpPr/>
          <p:nvPr/>
        </p:nvGrpSpPr>
        <p:grpSpPr>
          <a:xfrm>
            <a:off x="8301990" y="1457326"/>
            <a:ext cx="3671664" cy="4636835"/>
            <a:chOff x="8301990" y="1579245"/>
            <a:chExt cx="3671664" cy="463683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C96821-7748-40B9-244F-45738B9E22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15700" y="1579245"/>
              <a:ext cx="657954" cy="34877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A bright light in space&#10;&#10;Description automatically generated">
              <a:extLst>
                <a:ext uri="{FF2B5EF4-FFF2-40B4-BE49-F238E27FC236}">
                  <a16:creationId xmlns:a16="http://schemas.microsoft.com/office/drawing/2014/main" id="{4599FABB-CBDE-8EAF-0E8D-73BBCF60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033" y="1596636"/>
              <a:ext cx="2972839" cy="2931834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  <p:pic>
          <p:nvPicPr>
            <p:cNvPr id="26" name="Picture 25" descr="A white dome with a black window with Palomar Observatory in the background&#10;&#10;Description automatically generated">
              <a:extLst>
                <a:ext uri="{FF2B5EF4-FFF2-40B4-BE49-F238E27FC236}">
                  <a16:creationId xmlns:a16="http://schemas.microsoft.com/office/drawing/2014/main" id="{CC587B8A-E581-BC79-2E9B-D7BB1BD60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9550" y="5066984"/>
              <a:ext cx="1574104" cy="114909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E7BE91C-396A-F480-3B15-E284738E4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1990" y="4545330"/>
              <a:ext cx="2097560" cy="16707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D05A396-AD09-AA6B-B0E3-C57B82FB6E0F}"/>
              </a:ext>
            </a:extLst>
          </p:cNvPr>
          <p:cNvSpPr txBox="1"/>
          <p:nvPr/>
        </p:nvSpPr>
        <p:spPr>
          <a:xfrm>
            <a:off x="10429078" y="6201788"/>
            <a:ext cx="154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i="1" dirty="0">
                <a:solidFill>
                  <a:schemeClr val="tx2">
                    <a:lumMod val="75000"/>
                  </a:schemeClr>
                </a:solidFill>
              </a:rPr>
              <a:t>Hale Telescope, Palomar Observatory</a:t>
            </a:r>
          </a:p>
        </p:txBody>
      </p:sp>
    </p:spTree>
    <p:extLst>
      <p:ext uri="{BB962C8B-B14F-4D97-AF65-F5344CB8AC3E}">
        <p14:creationId xmlns:p14="http://schemas.microsoft.com/office/powerpoint/2010/main" val="3347586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Q01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49075E"/>
      </a:accent1>
      <a:accent2>
        <a:srgbClr val="8CB800"/>
      </a:accent2>
      <a:accent3>
        <a:srgbClr val="BDA14E"/>
      </a:accent3>
      <a:accent4>
        <a:srgbClr val="FFC82E"/>
      </a:accent4>
      <a:accent5>
        <a:srgbClr val="0091B5"/>
      </a:accent5>
      <a:accent6>
        <a:srgbClr val="3A7DDA"/>
      </a:accent6>
      <a:hlink>
        <a:srgbClr val="3C8A2E"/>
      </a:hlink>
      <a:folHlink>
        <a:srgbClr val="D6492A"/>
      </a:folHlink>
    </a:clrScheme>
    <a:fontScheme name="Serif">
      <a:majorFont>
        <a:latin typeface="CMU Serif"/>
        <a:ea typeface=""/>
        <a:cs typeface=""/>
      </a:majorFont>
      <a:minorFont>
        <a:latin typeface="CMU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9364</TotalTime>
  <Words>681</Words>
  <Application>Microsoft Office PowerPoint</Application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Cambria Math</vt:lpstr>
      <vt:lpstr>CMU Serif</vt:lpstr>
      <vt:lpstr>Office Theme</vt:lpstr>
      <vt:lpstr>A Quick Quasar Quintroduction</vt:lpstr>
      <vt:lpstr>About Me: Hugh McDougall</vt:lpstr>
      <vt:lpstr>My Field of Work:</vt:lpstr>
      <vt:lpstr>Show Of Hands: Who Knows These Words?</vt:lpstr>
      <vt:lpstr>Early 20th Century: Lots of Big Changes To Our Understanding of Space</vt:lpstr>
      <vt:lpstr>1930’s: Radio Telescopes</vt:lpstr>
      <vt:lpstr>1960’s: The Search for a “Radio Galaxy”</vt:lpstr>
      <vt:lpstr>Lunar Occultation</vt:lpstr>
      <vt:lpstr>3C-273 - Looks Like a Star, but…</vt:lpstr>
      <vt:lpstr>The Answer:  A Super-Massive Black Hole</vt:lpstr>
      <vt:lpstr>AGN – One Answer to Many Questions</vt:lpstr>
      <vt:lpstr>Sagittarius A*: Our Local SMBH</vt:lpstr>
      <vt:lpstr>Why we Care #1 AGN are “vital organs” to galaxy formation</vt:lpstr>
      <vt:lpstr>Why we Care #2 When we look out into space we also look back in time </vt:lpstr>
      <vt:lpstr>My Work: Reverberation Mapping</vt:lpstr>
      <vt:lpstr>Why we Care #3 Still open questions about how SMBH’s form</vt:lpstr>
      <vt:lpstr>The Future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Quasars And Such</dc:title>
  <dc:creator>Hugh McDougall</dc:creator>
  <cp:lastModifiedBy>Hugh McDougall</cp:lastModifiedBy>
  <cp:revision>89</cp:revision>
  <dcterms:created xsi:type="dcterms:W3CDTF">2024-05-02T05:49:02Z</dcterms:created>
  <dcterms:modified xsi:type="dcterms:W3CDTF">2024-08-15T05:33:01Z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2024-08-15T05:32:51Z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a214dc7a-3866-40d7-be86-6c0f5d6fccf7</vt:lpwstr>
  </property>
  <property fmtid="{D5CDD505-2E9C-101B-9397-08002B2CF9AE}" pid="8" name="MSIP_Label_0f488380-630a-4f55-a077-a19445e3f360_ContentBits">
    <vt:lpwstr>0</vt:lpwstr>
  </property>
</Properties>
</file>